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6.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1" r:id="rId2"/>
  </p:sldMasterIdLst>
  <p:notesMasterIdLst>
    <p:notesMasterId r:id="rId36"/>
  </p:notesMasterIdLst>
  <p:sldIdLst>
    <p:sldId id="256" r:id="rId3"/>
    <p:sldId id="345" r:id="rId4"/>
    <p:sldId id="351" r:id="rId5"/>
    <p:sldId id="352" r:id="rId6"/>
    <p:sldId id="324" r:id="rId7"/>
    <p:sldId id="261" r:id="rId8"/>
    <p:sldId id="348" r:id="rId9"/>
    <p:sldId id="291" r:id="rId10"/>
    <p:sldId id="4395" r:id="rId11"/>
    <p:sldId id="339" r:id="rId12"/>
    <p:sldId id="340" r:id="rId13"/>
    <p:sldId id="341" r:id="rId14"/>
    <p:sldId id="342" r:id="rId15"/>
    <p:sldId id="343" r:id="rId16"/>
    <p:sldId id="405" r:id="rId17"/>
    <p:sldId id="264" r:id="rId18"/>
    <p:sldId id="323" r:id="rId19"/>
    <p:sldId id="321" r:id="rId20"/>
    <p:sldId id="314" r:id="rId21"/>
    <p:sldId id="4397" r:id="rId22"/>
    <p:sldId id="331" r:id="rId23"/>
    <p:sldId id="4396" r:id="rId24"/>
    <p:sldId id="4400" r:id="rId25"/>
    <p:sldId id="4401" r:id="rId26"/>
    <p:sldId id="334" r:id="rId27"/>
    <p:sldId id="335" r:id="rId28"/>
    <p:sldId id="349" r:id="rId29"/>
    <p:sldId id="336" r:id="rId30"/>
    <p:sldId id="337" r:id="rId31"/>
    <p:sldId id="333" r:id="rId32"/>
    <p:sldId id="275" r:id="rId33"/>
    <p:sldId id="271" r:id="rId34"/>
    <p:sldId id="263" r:id="rId3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030B6F25-6B5A-6F4C-9D4C-57D49984E6D5}">
          <p14:sldIdLst>
            <p14:sldId id="256"/>
            <p14:sldId id="345"/>
            <p14:sldId id="351"/>
            <p14:sldId id="352"/>
            <p14:sldId id="324"/>
            <p14:sldId id="261"/>
            <p14:sldId id="348"/>
            <p14:sldId id="291"/>
            <p14:sldId id="4395"/>
            <p14:sldId id="339"/>
            <p14:sldId id="340"/>
            <p14:sldId id="341"/>
            <p14:sldId id="342"/>
            <p14:sldId id="343"/>
            <p14:sldId id="405"/>
            <p14:sldId id="264"/>
            <p14:sldId id="323"/>
            <p14:sldId id="321"/>
            <p14:sldId id="314"/>
            <p14:sldId id="4397"/>
            <p14:sldId id="331"/>
            <p14:sldId id="4396"/>
            <p14:sldId id="4400"/>
            <p14:sldId id="4401"/>
            <p14:sldId id="334"/>
            <p14:sldId id="335"/>
            <p14:sldId id="349"/>
            <p14:sldId id="336"/>
            <p14:sldId id="337"/>
            <p14:sldId id="333"/>
          </p14:sldIdLst>
        </p14:section>
        <p14:section name="Bakgrund" id="{4AF03243-4AAC-2B4F-AD93-A1D4E4EFE74C}">
          <p14:sldIdLst/>
        </p14:section>
        <p14:section name="Resultat" id="{E2D3160F-3A2E-4545-87EC-BBFA7E8AF781}">
          <p14:sldIdLst/>
        </p14:section>
        <p14:section name="Sammanfattning" id="{C2D0CDF2-E016-0648-9EB8-6EB9D3157DF1}">
          <p14:sldIdLst/>
        </p14:section>
        <p14:section name="avslut" id="{83D066F8-97A2-F24D-BA72-3F493910BE4D}">
          <p14:sldIdLst>
            <p14:sldId id="275"/>
            <p14:sldId id="271"/>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955A"/>
    <a:srgbClr val="F8E999"/>
    <a:srgbClr val="F5D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just format 1 - Dekorfärg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just format 3 - Dekorfärg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llanmörkt format 1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llanmörkt format 4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5BE263C-DBD7-4A20-BB59-AAB30ACAA65A}" styleName="Mellanmörkt format 3 - Dekorfär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012"/>
    <p:restoredTop sz="76122"/>
  </p:normalViewPr>
  <p:slideViewPr>
    <p:cSldViewPr snapToGrid="0" snapToObjects="1" showGuides="1">
      <p:cViewPr varScale="1">
        <p:scale>
          <a:sx n="76" d="100"/>
          <a:sy n="76" d="100"/>
        </p:scale>
        <p:origin x="222"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2784"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themeOverride" Target="../theme/themeOverride3.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1"/>
          <c:h val="0.78383497670640412"/>
        </c:manualLayout>
      </c:layout>
      <c:lineChart>
        <c:grouping val="standard"/>
        <c:varyColors val="0"/>
        <c:ser>
          <c:idx val="0"/>
          <c:order val="0"/>
          <c:tx>
            <c:strRef>
              <c:f>Sheet1!$B$1</c:f>
              <c:strCache>
                <c:ptCount val="1"/>
                <c:pt idx="0">
                  <c:v>NKI</c:v>
                </c:pt>
              </c:strCache>
            </c:strRef>
          </c:tx>
          <c:spPr>
            <a:ln w="19050" cap="rnd">
              <a:solidFill>
                <a:srgbClr val="EA5901"/>
              </a:solidFill>
              <a:round/>
            </a:ln>
            <a:effectLst/>
          </c:spPr>
          <c:marker>
            <c:symbol val="circle"/>
            <c:size val="38"/>
            <c:spPr>
              <a:solidFill>
                <a:srgbClr val="EA5901">
                  <a:lumMod val="60000"/>
                  <a:lumOff val="40000"/>
                </a:srgbClr>
              </a:solidFill>
              <a:ln w="9525">
                <a:no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alpha val="80000"/>
                      </a:schemeClr>
                    </a:solidFill>
                    <a:latin typeface="Univers LT Std 55" panose="020B0603020202020204" pitchFamily="34" charset="0"/>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2012</c:v>
                </c:pt>
                <c:pt idx="1">
                  <c:v>2014</c:v>
                </c:pt>
                <c:pt idx="2">
                  <c:v>2016</c:v>
                </c:pt>
                <c:pt idx="3">
                  <c:v>2018</c:v>
                </c:pt>
                <c:pt idx="4">
                  <c:v>2019</c:v>
                </c:pt>
                <c:pt idx="5">
                  <c:v>2020</c:v>
                </c:pt>
                <c:pt idx="6">
                  <c:v>2021</c:v>
                </c:pt>
                <c:pt idx="7">
                  <c:v>2022</c:v>
                </c:pt>
              </c:numCache>
            </c:numRef>
          </c:cat>
          <c:val>
            <c:numRef>
              <c:f>Sheet1!$B$2:$B$9</c:f>
              <c:numCache>
                <c:formatCode>0</c:formatCode>
                <c:ptCount val="8"/>
                <c:pt idx="0">
                  <c:v>68</c:v>
                </c:pt>
                <c:pt idx="1">
                  <c:v>66</c:v>
                </c:pt>
                <c:pt idx="3">
                  <c:v>73</c:v>
                </c:pt>
                <c:pt idx="4">
                  <c:v>74</c:v>
                </c:pt>
                <c:pt idx="5">
                  <c:v>79</c:v>
                </c:pt>
                <c:pt idx="6">
                  <c:v>80</c:v>
                </c:pt>
                <c:pt idx="7">
                  <c:v>78</c:v>
                </c:pt>
              </c:numCache>
            </c:numRef>
          </c:val>
          <c:smooth val="0"/>
          <c:extLst>
            <c:ext xmlns:c16="http://schemas.microsoft.com/office/drawing/2014/chart" uri="{C3380CC4-5D6E-409C-BE32-E72D297353CC}">
              <c16:uniqueId val="{00000000-505C-F049-9CD1-F9F6DCCD8451}"/>
            </c:ext>
          </c:extLst>
        </c:ser>
        <c:dLbls>
          <c:showLegendKey val="0"/>
          <c:showVal val="0"/>
          <c:showCatName val="0"/>
          <c:showSerName val="0"/>
          <c:showPercent val="0"/>
          <c:showBubbleSize val="0"/>
        </c:dLbls>
        <c:marker val="1"/>
        <c:smooth val="0"/>
        <c:axId val="732285136"/>
        <c:axId val="732288400"/>
      </c:lineChart>
      <c:catAx>
        <c:axId val="732285136"/>
        <c:scaling>
          <c:orientation val="minMax"/>
        </c:scaling>
        <c:delete val="0"/>
        <c:axPos val="b"/>
        <c:numFmt formatCode="General" sourceLinked="1"/>
        <c:majorTickMark val="none"/>
        <c:minorTickMark val="none"/>
        <c:tickLblPos val="nextTo"/>
        <c:spPr>
          <a:noFill/>
          <a:ln w="31750" cap="flat" cmpd="sng" algn="ctr">
            <a:solidFill>
              <a:schemeClr val="tx1">
                <a:alpha val="20000"/>
              </a:schemeClr>
            </a:solidFill>
            <a:round/>
          </a:ln>
          <a:effectLst/>
        </c:spPr>
        <c:txPr>
          <a:bodyPr rot="-60000000" spcFirstLastPara="1" vertOverflow="ellipsis" vert="horz" wrap="square" anchor="ctr" anchorCtr="1"/>
          <a:lstStyle/>
          <a:p>
            <a:pPr>
              <a:defRPr sz="1600" b="0" i="0" u="none" strike="noStrike" kern="1200" baseline="0">
                <a:solidFill>
                  <a:schemeClr val="tx1">
                    <a:alpha val="80000"/>
                  </a:schemeClr>
                </a:solidFill>
                <a:latin typeface="Univers LT Std 55" panose="020B0603020202020204" pitchFamily="34" charset="0"/>
                <a:ea typeface="+mn-ea"/>
                <a:cs typeface="+mn-cs"/>
              </a:defRPr>
            </a:pPr>
            <a:endParaRPr lang="sv-SE"/>
          </a:p>
        </c:txPr>
        <c:crossAx val="732288400"/>
        <c:crosses val="autoZero"/>
        <c:auto val="1"/>
        <c:lblAlgn val="ctr"/>
        <c:lblOffset val="100"/>
        <c:noMultiLvlLbl val="0"/>
      </c:catAx>
      <c:valAx>
        <c:axId val="732288400"/>
        <c:scaling>
          <c:orientation val="minMax"/>
          <c:max val="100"/>
          <c:min val="55"/>
        </c:scaling>
        <c:delete val="1"/>
        <c:axPos val="l"/>
        <c:numFmt formatCode="0" sourceLinked="1"/>
        <c:majorTickMark val="out"/>
        <c:minorTickMark val="none"/>
        <c:tickLblPos val="nextTo"/>
        <c:crossAx val="7322851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b="0" i="0">
          <a:solidFill>
            <a:schemeClr val="tx1">
              <a:alpha val="80000"/>
            </a:schemeClr>
          </a:solidFill>
          <a:latin typeface="Univers LT Std 55" panose="020B0603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sv-SE" dirty="0"/>
              <a:t>Totalt NKI över tid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Blad1!$B$1</c:f>
              <c:strCache>
                <c:ptCount val="1"/>
                <c:pt idx="0">
                  <c:v>Strängnäs</c:v>
                </c:pt>
              </c:strCache>
            </c:strRef>
          </c:tx>
          <c:spPr>
            <a:ln w="28575" cap="rnd">
              <a:solidFill>
                <a:schemeClr val="tx1"/>
              </a:solidFill>
              <a:round/>
            </a:ln>
            <a:effectLst/>
          </c:spPr>
          <c:marker>
            <c:symbol val="square"/>
            <c:size val="9"/>
            <c:spPr>
              <a:solidFill>
                <a:schemeClr val="tx1"/>
              </a:solidFill>
              <a:ln w="9525">
                <a:noFill/>
              </a:ln>
              <a:effectLst/>
            </c:spPr>
          </c:marker>
          <c:cat>
            <c:numRef>
              <c:f>Blad1!$A$2:$A$11</c:f>
              <c:numCache>
                <c:formatCode>General</c:formatCode>
                <c:ptCount val="10"/>
                <c:pt idx="0">
                  <c:v>2012</c:v>
                </c:pt>
                <c:pt idx="1">
                  <c:v>2014</c:v>
                </c:pt>
                <c:pt idx="2">
                  <c:v>2015</c:v>
                </c:pt>
                <c:pt idx="3">
                  <c:v>2016</c:v>
                </c:pt>
                <c:pt idx="4">
                  <c:v>2017</c:v>
                </c:pt>
                <c:pt idx="5">
                  <c:v>2018</c:v>
                </c:pt>
                <c:pt idx="6">
                  <c:v>2019</c:v>
                </c:pt>
                <c:pt idx="7">
                  <c:v>2020</c:v>
                </c:pt>
                <c:pt idx="8">
                  <c:v>2021</c:v>
                </c:pt>
                <c:pt idx="9">
                  <c:v>2022</c:v>
                </c:pt>
              </c:numCache>
            </c:numRef>
          </c:cat>
          <c:val>
            <c:numRef>
              <c:f>Blad1!$B$2:$B$11</c:f>
              <c:numCache>
                <c:formatCode>0</c:formatCode>
                <c:ptCount val="10"/>
                <c:pt idx="0">
                  <c:v>68</c:v>
                </c:pt>
                <c:pt idx="1">
                  <c:v>66</c:v>
                </c:pt>
                <c:pt idx="5">
                  <c:v>73</c:v>
                </c:pt>
                <c:pt idx="6">
                  <c:v>74</c:v>
                </c:pt>
                <c:pt idx="7">
                  <c:v>79</c:v>
                </c:pt>
                <c:pt idx="8">
                  <c:v>80</c:v>
                </c:pt>
                <c:pt idx="9">
                  <c:v>78</c:v>
                </c:pt>
              </c:numCache>
            </c:numRef>
          </c:val>
          <c:smooth val="0"/>
          <c:extLst>
            <c:ext xmlns:c16="http://schemas.microsoft.com/office/drawing/2014/chart" uri="{C3380CC4-5D6E-409C-BE32-E72D297353CC}">
              <c16:uniqueId val="{00000000-3A4D-5A48-80B6-7F128DC81D28}"/>
            </c:ext>
          </c:extLst>
        </c:ser>
        <c:ser>
          <c:idx val="1"/>
          <c:order val="1"/>
          <c:tx>
            <c:strRef>
              <c:f>Blad1!$C$1</c:f>
              <c:strCache>
                <c:ptCount val="1"/>
                <c:pt idx="0">
                  <c:v>Alla kommuner</c:v>
                </c:pt>
              </c:strCache>
            </c:strRef>
          </c:tx>
          <c:spPr>
            <a:ln w="28575" cap="rnd">
              <a:solidFill>
                <a:schemeClr val="accent2"/>
              </a:solidFill>
              <a:round/>
            </a:ln>
            <a:effectLst/>
          </c:spPr>
          <c:marker>
            <c:symbol val="none"/>
          </c:marker>
          <c:cat>
            <c:numRef>
              <c:f>Blad1!$A$2:$A$11</c:f>
              <c:numCache>
                <c:formatCode>General</c:formatCode>
                <c:ptCount val="10"/>
                <c:pt idx="0">
                  <c:v>2012</c:v>
                </c:pt>
                <c:pt idx="1">
                  <c:v>2014</c:v>
                </c:pt>
                <c:pt idx="2">
                  <c:v>2015</c:v>
                </c:pt>
                <c:pt idx="3">
                  <c:v>2016</c:v>
                </c:pt>
                <c:pt idx="4">
                  <c:v>2017</c:v>
                </c:pt>
                <c:pt idx="5">
                  <c:v>2018</c:v>
                </c:pt>
                <c:pt idx="6">
                  <c:v>2019</c:v>
                </c:pt>
                <c:pt idx="7">
                  <c:v>2020</c:v>
                </c:pt>
                <c:pt idx="8">
                  <c:v>2021</c:v>
                </c:pt>
                <c:pt idx="9">
                  <c:v>2022</c:v>
                </c:pt>
              </c:numCache>
            </c:numRef>
          </c:cat>
          <c:val>
            <c:numRef>
              <c:f>Blad1!$C$2:$C$11</c:f>
              <c:numCache>
                <c:formatCode>General</c:formatCode>
                <c:ptCount val="10"/>
                <c:pt idx="0">
                  <c:v>66.77</c:v>
                </c:pt>
                <c:pt idx="1">
                  <c:v>68.290000000000006</c:v>
                </c:pt>
                <c:pt idx="2">
                  <c:v>68.540000000000006</c:v>
                </c:pt>
                <c:pt idx="3">
                  <c:v>70.48</c:v>
                </c:pt>
                <c:pt idx="4">
                  <c:v>70.92</c:v>
                </c:pt>
                <c:pt idx="5">
                  <c:v>72.010000000000005</c:v>
                </c:pt>
                <c:pt idx="6">
                  <c:v>73.39</c:v>
                </c:pt>
                <c:pt idx="7">
                  <c:v>74.02</c:v>
                </c:pt>
                <c:pt idx="8">
                  <c:v>74.180000000000007</c:v>
                </c:pt>
                <c:pt idx="9">
                  <c:v>74.83</c:v>
                </c:pt>
              </c:numCache>
            </c:numRef>
          </c:val>
          <c:smooth val="0"/>
          <c:extLst>
            <c:ext xmlns:c16="http://schemas.microsoft.com/office/drawing/2014/chart" uri="{C3380CC4-5D6E-409C-BE32-E72D297353CC}">
              <c16:uniqueId val="{00000001-3A4D-5A48-80B6-7F128DC81D28}"/>
            </c:ext>
          </c:extLst>
        </c:ser>
        <c:ser>
          <c:idx val="2"/>
          <c:order val="2"/>
          <c:tx>
            <c:strRef>
              <c:f>Blad1!$D$1</c:f>
              <c:strCache>
                <c:ptCount val="1"/>
                <c:pt idx="0">
                  <c:v>Större städer och kommuner nära större stad</c:v>
                </c:pt>
              </c:strCache>
            </c:strRef>
          </c:tx>
          <c:spPr>
            <a:ln w="28575" cap="rnd">
              <a:solidFill>
                <a:schemeClr val="accent3"/>
              </a:solidFill>
              <a:round/>
            </a:ln>
            <a:effectLst/>
          </c:spPr>
          <c:marker>
            <c:symbol val="none"/>
          </c:marker>
          <c:cat>
            <c:numRef>
              <c:f>Blad1!$A$2:$A$11</c:f>
              <c:numCache>
                <c:formatCode>General</c:formatCode>
                <c:ptCount val="10"/>
                <c:pt idx="0">
                  <c:v>2012</c:v>
                </c:pt>
                <c:pt idx="1">
                  <c:v>2014</c:v>
                </c:pt>
                <c:pt idx="2">
                  <c:v>2015</c:v>
                </c:pt>
                <c:pt idx="3">
                  <c:v>2016</c:v>
                </c:pt>
                <c:pt idx="4">
                  <c:v>2017</c:v>
                </c:pt>
                <c:pt idx="5">
                  <c:v>2018</c:v>
                </c:pt>
                <c:pt idx="6">
                  <c:v>2019</c:v>
                </c:pt>
                <c:pt idx="7">
                  <c:v>2020</c:v>
                </c:pt>
                <c:pt idx="8">
                  <c:v>2021</c:v>
                </c:pt>
                <c:pt idx="9">
                  <c:v>2022</c:v>
                </c:pt>
              </c:numCache>
            </c:numRef>
          </c:cat>
          <c:val>
            <c:numRef>
              <c:f>Blad1!$D$2:$D$11</c:f>
              <c:numCache>
                <c:formatCode>General</c:formatCode>
                <c:ptCount val="10"/>
                <c:pt idx="0">
                  <c:v>70.72</c:v>
                </c:pt>
                <c:pt idx="1">
                  <c:v>71.41</c:v>
                </c:pt>
                <c:pt idx="2">
                  <c:v>72.78</c:v>
                </c:pt>
                <c:pt idx="3">
                  <c:v>73.08</c:v>
                </c:pt>
                <c:pt idx="4">
                  <c:v>71.28</c:v>
                </c:pt>
                <c:pt idx="5">
                  <c:v>72.75</c:v>
                </c:pt>
                <c:pt idx="6">
                  <c:v>73.66</c:v>
                </c:pt>
                <c:pt idx="7">
                  <c:v>74.72</c:v>
                </c:pt>
                <c:pt idx="8">
                  <c:v>75.319999999999993</c:v>
                </c:pt>
                <c:pt idx="9">
                  <c:v>75.7</c:v>
                </c:pt>
              </c:numCache>
            </c:numRef>
          </c:val>
          <c:smooth val="0"/>
          <c:extLst>
            <c:ext xmlns:c16="http://schemas.microsoft.com/office/drawing/2014/chart" uri="{C3380CC4-5D6E-409C-BE32-E72D297353CC}">
              <c16:uniqueId val="{00000002-3A4D-5A48-80B6-7F128DC81D28}"/>
            </c:ext>
          </c:extLst>
        </c:ser>
        <c:ser>
          <c:idx val="3"/>
          <c:order val="3"/>
          <c:tx>
            <c:strRef>
              <c:f>Blad1!$E$1</c:f>
              <c:strCache>
                <c:ptCount val="1"/>
                <c:pt idx="0">
                  <c:v>Pendlingskommun nära storstad</c:v>
                </c:pt>
              </c:strCache>
            </c:strRef>
          </c:tx>
          <c:spPr>
            <a:ln w="28575" cap="rnd">
              <a:solidFill>
                <a:schemeClr val="accent4"/>
              </a:solidFill>
              <a:round/>
            </a:ln>
            <a:effectLst/>
          </c:spPr>
          <c:marker>
            <c:symbol val="none"/>
          </c:marker>
          <c:cat>
            <c:numRef>
              <c:f>Blad1!$A$2:$A$11</c:f>
              <c:numCache>
                <c:formatCode>General</c:formatCode>
                <c:ptCount val="10"/>
                <c:pt idx="0">
                  <c:v>2012</c:v>
                </c:pt>
                <c:pt idx="1">
                  <c:v>2014</c:v>
                </c:pt>
                <c:pt idx="2">
                  <c:v>2015</c:v>
                </c:pt>
                <c:pt idx="3">
                  <c:v>2016</c:v>
                </c:pt>
                <c:pt idx="4">
                  <c:v>2017</c:v>
                </c:pt>
                <c:pt idx="5">
                  <c:v>2018</c:v>
                </c:pt>
                <c:pt idx="6">
                  <c:v>2019</c:v>
                </c:pt>
                <c:pt idx="7">
                  <c:v>2020</c:v>
                </c:pt>
                <c:pt idx="8">
                  <c:v>2021</c:v>
                </c:pt>
                <c:pt idx="9">
                  <c:v>2022</c:v>
                </c:pt>
              </c:numCache>
            </c:numRef>
          </c:cat>
          <c:val>
            <c:numRef>
              <c:f>Blad1!$E$2:$E$11</c:f>
              <c:numCache>
                <c:formatCode>General</c:formatCode>
                <c:ptCount val="10"/>
                <c:pt idx="0">
                  <c:v>65.77</c:v>
                </c:pt>
                <c:pt idx="1">
                  <c:v>67.73</c:v>
                </c:pt>
                <c:pt idx="2">
                  <c:v>68.87</c:v>
                </c:pt>
                <c:pt idx="3">
                  <c:v>68.95</c:v>
                </c:pt>
                <c:pt idx="4">
                  <c:v>69.489999999999995</c:v>
                </c:pt>
                <c:pt idx="5">
                  <c:v>71.239999999999995</c:v>
                </c:pt>
                <c:pt idx="6">
                  <c:v>72.150000000000006</c:v>
                </c:pt>
                <c:pt idx="7">
                  <c:v>73.83</c:v>
                </c:pt>
                <c:pt idx="8">
                  <c:v>74.73</c:v>
                </c:pt>
                <c:pt idx="9">
                  <c:v>75.12</c:v>
                </c:pt>
              </c:numCache>
            </c:numRef>
          </c:val>
          <c:smooth val="0"/>
          <c:extLst>
            <c:ext xmlns:c16="http://schemas.microsoft.com/office/drawing/2014/chart" uri="{C3380CC4-5D6E-409C-BE32-E72D297353CC}">
              <c16:uniqueId val="{00000003-3A4D-5A48-80B6-7F128DC81D28}"/>
            </c:ext>
          </c:extLst>
        </c:ser>
        <c:dLbls>
          <c:showLegendKey val="0"/>
          <c:showVal val="0"/>
          <c:showCatName val="0"/>
          <c:showSerName val="0"/>
          <c:showPercent val="0"/>
          <c:showBubbleSize val="0"/>
        </c:dLbls>
        <c:marker val="1"/>
        <c:smooth val="0"/>
        <c:axId val="1123677823"/>
        <c:axId val="1123679551"/>
      </c:lineChart>
      <c:catAx>
        <c:axId val="1123677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23679551"/>
        <c:crosses val="autoZero"/>
        <c:auto val="1"/>
        <c:lblAlgn val="ctr"/>
        <c:lblOffset val="100"/>
        <c:noMultiLvlLbl val="0"/>
      </c:catAx>
      <c:valAx>
        <c:axId val="1123679551"/>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123677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046588526845855E-2"/>
          <c:y val="4.6242774566473986E-2"/>
          <c:w val="0.86363227698093092"/>
          <c:h val="0.84109816246252334"/>
        </c:manualLayout>
      </c:layout>
      <c:barChart>
        <c:barDir val="col"/>
        <c:grouping val="clustered"/>
        <c:varyColors val="0"/>
        <c:ser>
          <c:idx val="2"/>
          <c:order val="0"/>
          <c:tx>
            <c:strRef>
              <c:f>Sheet1!$B$1</c:f>
              <c:strCache>
                <c:ptCount val="1"/>
                <c:pt idx="0">
                  <c:v>2020</c:v>
                </c:pt>
              </c:strCache>
            </c:strRef>
          </c:tx>
          <c:spPr>
            <a:solidFill>
              <a:schemeClr val="accent6"/>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Brand</c:v>
                </c:pt>
                <c:pt idx="1">
                  <c:v>Bygg</c:v>
                </c:pt>
                <c:pt idx="2">
                  <c:v>Mark</c:v>
                </c:pt>
                <c:pt idx="3">
                  <c:v>Servering</c:v>
                </c:pt>
                <c:pt idx="4">
                  <c:v>Miljö</c:v>
                </c:pt>
                <c:pt idx="5">
                  <c:v>Livsmedel</c:v>
                </c:pt>
                <c:pt idx="6">
                  <c:v>Total</c:v>
                </c:pt>
              </c:strCache>
            </c:strRef>
          </c:cat>
          <c:val>
            <c:numRef>
              <c:f>Sheet1!$B$2:$B$8</c:f>
              <c:numCache>
                <c:formatCode>General</c:formatCode>
                <c:ptCount val="7"/>
                <c:pt idx="0">
                  <c:v>79.73</c:v>
                </c:pt>
                <c:pt idx="1">
                  <c:v>75.31</c:v>
                </c:pt>
                <c:pt idx="2">
                  <c:v>81.48</c:v>
                </c:pt>
                <c:pt idx="3">
                  <c:v>73.790000000000006</c:v>
                </c:pt>
                <c:pt idx="4">
                  <c:v>88.57</c:v>
                </c:pt>
                <c:pt idx="5">
                  <c:v>75.02</c:v>
                </c:pt>
                <c:pt idx="6">
                  <c:v>79.12</c:v>
                </c:pt>
              </c:numCache>
            </c:numRef>
          </c:val>
          <c:extLst>
            <c:ext xmlns:c16="http://schemas.microsoft.com/office/drawing/2014/chart" uri="{C3380CC4-5D6E-409C-BE32-E72D297353CC}">
              <c16:uniqueId val="{00000000-A026-B248-9696-3E3D683C7833}"/>
            </c:ext>
          </c:extLst>
        </c:ser>
        <c:ser>
          <c:idx val="1"/>
          <c:order val="1"/>
          <c:tx>
            <c:strRef>
              <c:f>Sheet1!$C$1</c:f>
              <c:strCache>
                <c:ptCount val="1"/>
                <c:pt idx="0">
                  <c:v>2021</c:v>
                </c:pt>
              </c:strCache>
            </c:strRef>
          </c:tx>
          <c:spPr>
            <a:solidFill>
              <a:schemeClr val="accent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Brand</c:v>
                </c:pt>
                <c:pt idx="1">
                  <c:v>Bygg</c:v>
                </c:pt>
                <c:pt idx="2">
                  <c:v>Mark</c:v>
                </c:pt>
                <c:pt idx="3">
                  <c:v>Servering</c:v>
                </c:pt>
                <c:pt idx="4">
                  <c:v>Miljö</c:v>
                </c:pt>
                <c:pt idx="5">
                  <c:v>Livsmedel</c:v>
                </c:pt>
                <c:pt idx="6">
                  <c:v>Total</c:v>
                </c:pt>
              </c:strCache>
            </c:strRef>
          </c:cat>
          <c:val>
            <c:numRef>
              <c:f>Sheet1!$C$2:$C$8</c:f>
              <c:numCache>
                <c:formatCode>General</c:formatCode>
                <c:ptCount val="7"/>
                <c:pt idx="0">
                  <c:v>84.62</c:v>
                </c:pt>
                <c:pt idx="1">
                  <c:v>79.72</c:v>
                </c:pt>
                <c:pt idx="2">
                  <c:v>81.8</c:v>
                </c:pt>
                <c:pt idx="3">
                  <c:v>61.98</c:v>
                </c:pt>
                <c:pt idx="4">
                  <c:v>85.69</c:v>
                </c:pt>
                <c:pt idx="5">
                  <c:v>78.959999999999994</c:v>
                </c:pt>
                <c:pt idx="6">
                  <c:v>79.75</c:v>
                </c:pt>
              </c:numCache>
            </c:numRef>
          </c:val>
          <c:extLst>
            <c:ext xmlns:c16="http://schemas.microsoft.com/office/drawing/2014/chart" uri="{C3380CC4-5D6E-409C-BE32-E72D297353CC}">
              <c16:uniqueId val="{00000001-A026-B248-9696-3E3D683C7833}"/>
            </c:ext>
          </c:extLst>
        </c:ser>
        <c:ser>
          <c:idx val="0"/>
          <c:order val="2"/>
          <c:tx>
            <c:strRef>
              <c:f>Sheet1!$D$1</c:f>
              <c:strCache>
                <c:ptCount val="1"/>
                <c:pt idx="0">
                  <c:v>2022</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Brand</c:v>
                </c:pt>
                <c:pt idx="1">
                  <c:v>Bygg</c:v>
                </c:pt>
                <c:pt idx="2">
                  <c:v>Mark</c:v>
                </c:pt>
                <c:pt idx="3">
                  <c:v>Servering</c:v>
                </c:pt>
                <c:pt idx="4">
                  <c:v>Miljö</c:v>
                </c:pt>
                <c:pt idx="5">
                  <c:v>Livsmedel</c:v>
                </c:pt>
                <c:pt idx="6">
                  <c:v>Total</c:v>
                </c:pt>
              </c:strCache>
            </c:strRef>
          </c:cat>
          <c:val>
            <c:numRef>
              <c:f>Sheet1!$D$2:$D$8</c:f>
              <c:numCache>
                <c:formatCode>General</c:formatCode>
                <c:ptCount val="7"/>
                <c:pt idx="0">
                  <c:v>80.06</c:v>
                </c:pt>
                <c:pt idx="1">
                  <c:v>81.41</c:v>
                </c:pt>
                <c:pt idx="2">
                  <c:v>77.94</c:v>
                </c:pt>
                <c:pt idx="3">
                  <c:v>65.739999999999995</c:v>
                </c:pt>
                <c:pt idx="4">
                  <c:v>87.25</c:v>
                </c:pt>
                <c:pt idx="5">
                  <c:v>75.5</c:v>
                </c:pt>
                <c:pt idx="6">
                  <c:v>78</c:v>
                </c:pt>
              </c:numCache>
            </c:numRef>
          </c:val>
          <c:extLst>
            <c:ext xmlns:c16="http://schemas.microsoft.com/office/drawing/2014/chart" uri="{C3380CC4-5D6E-409C-BE32-E72D297353CC}">
              <c16:uniqueId val="{00000002-A026-B248-9696-3E3D683C7833}"/>
            </c:ext>
          </c:extLst>
        </c:ser>
        <c:dLbls>
          <c:dLblPos val="outEnd"/>
          <c:showLegendKey val="0"/>
          <c:showVal val="1"/>
          <c:showCatName val="0"/>
          <c:showSerName val="0"/>
          <c:showPercent val="0"/>
          <c:showBubbleSize val="0"/>
        </c:dLbls>
        <c:gapWidth val="219"/>
        <c:overlap val="-27"/>
        <c:axId val="732283504"/>
        <c:axId val="732285680"/>
      </c:barChart>
      <c:catAx>
        <c:axId val="73228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32285680"/>
        <c:crosses val="autoZero"/>
        <c:auto val="1"/>
        <c:lblAlgn val="ctr"/>
        <c:lblOffset val="100"/>
        <c:noMultiLvlLbl val="0"/>
      </c:catAx>
      <c:valAx>
        <c:axId val="73228568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322835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chart>
  <c:spPr>
    <a:noFill/>
    <a:ln>
      <a:noFill/>
    </a:ln>
    <a:effectLst/>
  </c:spPr>
  <c:txPr>
    <a:bodyPr/>
    <a:lstStyle/>
    <a:p>
      <a:pPr>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5623269032517"/>
          <c:y val="6.4295627276762607E-2"/>
          <c:w val="0.77988558749810299"/>
          <c:h val="0.74409670767846903"/>
        </c:manualLayout>
      </c:layout>
      <c:scatterChart>
        <c:scatterStyle val="lineMarker"/>
        <c:varyColors val="0"/>
        <c:ser>
          <c:idx val="6"/>
          <c:order val="0"/>
          <c:tx>
            <c:strRef>
              <c:f>Sheet1!$B$1</c:f>
              <c:strCache>
                <c:ptCount val="1"/>
                <c:pt idx="0">
                  <c:v>Hur nöjd var du med vår förmåga att förstå dina problem?</c:v>
                </c:pt>
              </c:strCache>
            </c:strRef>
          </c:tx>
          <c:spPr>
            <a:ln w="25400" cap="rnd">
              <a:noFill/>
              <a:round/>
            </a:ln>
            <a:effectLst/>
          </c:spPr>
          <c:marker>
            <c:symbol val="circle"/>
            <c:size val="7"/>
            <c:spPr>
              <a:solidFill>
                <a:srgbClr val="000000"/>
              </a:solidFill>
              <a:ln>
                <a:noFill/>
              </a:ln>
            </c:spPr>
          </c:marker>
          <c:dPt>
            <c:idx val="0"/>
            <c:bubble3D val="0"/>
            <c:spPr>
              <a:ln w="19050">
                <a:noFill/>
              </a:ln>
            </c:spPr>
            <c:extLst>
              <c:ext xmlns:c16="http://schemas.microsoft.com/office/drawing/2014/chart" uri="{C3380CC4-5D6E-409C-BE32-E72D297353CC}">
                <c16:uniqueId val="{00000001-5B01-7E48-A1A5-FF3437C550C4}"/>
              </c:ext>
            </c:extLst>
          </c:dPt>
          <c:dLbls>
            <c:dLbl>
              <c:idx val="0"/>
              <c:layout>
                <c:manualLayout>
                  <c:x val="-5.9461699674663943E-2"/>
                  <c:y val="7.311665499116772E-2"/>
                </c:manualLayout>
              </c:layout>
              <c:spPr>
                <a:noFill/>
                <a:ln>
                  <a:noFill/>
                </a:ln>
                <a:effectLst/>
              </c:spPr>
              <c:txPr>
                <a:bodyPr/>
                <a:lstStyle/>
                <a:p>
                  <a:pPr>
                    <a:defRPr/>
                  </a:pPr>
                  <a:endParaRPr lang="sv-SE"/>
                </a:p>
              </c:txPr>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5B01-7E48-A1A5-FF3437C550C4}"/>
                </c:ext>
              </c:extLst>
            </c:dLbl>
            <c:spPr>
              <a:noFill/>
              <a:ln>
                <a:noFill/>
              </a:ln>
              <a:effectLst/>
            </c:spPr>
            <c:txPr>
              <a:bodyPr rot="0" vert="horz"/>
              <a:lstStyle/>
              <a:p>
                <a:pPr>
                  <a:defRPr/>
                </a:pPr>
                <a:endParaRPr lang="sv-SE"/>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Sheet1!$A$2:$A$2</c:f>
              <c:numCache>
                <c:formatCode>General</c:formatCode>
                <c:ptCount val="1"/>
                <c:pt idx="0">
                  <c:v>0.28799999999999998</c:v>
                </c:pt>
              </c:numCache>
            </c:numRef>
          </c:xVal>
          <c:yVal>
            <c:numRef>
              <c:f>Sheet1!$B$2:$B$2</c:f>
              <c:numCache>
                <c:formatCode>General</c:formatCode>
                <c:ptCount val="1"/>
                <c:pt idx="0">
                  <c:v>77.75</c:v>
                </c:pt>
              </c:numCache>
            </c:numRef>
          </c:yVal>
          <c:smooth val="0"/>
          <c:extLst>
            <c:ext xmlns:c16="http://schemas.microsoft.com/office/drawing/2014/chart" uri="{C3380CC4-5D6E-409C-BE32-E72D297353CC}">
              <c16:uniqueId val="{00000002-5B01-7E48-A1A5-FF3437C550C4}"/>
            </c:ext>
          </c:extLst>
        </c:ser>
        <c:ser>
          <c:idx val="0"/>
          <c:order val="1"/>
          <c:tx>
            <c:strRef>
              <c:f>Sheet1!$B$4</c:f>
              <c:strCache>
                <c:ptCount val="1"/>
                <c:pt idx="0">
                  <c:v>Hur nöjd var du med rutinerna kring handläggningen av ditt ärende?</c:v>
                </c:pt>
              </c:strCache>
            </c:strRef>
          </c:tx>
          <c:spPr>
            <a:ln w="19050">
              <a:noFill/>
            </a:ln>
          </c:spPr>
          <c:marker>
            <c:symbol val="circle"/>
            <c:size val="7"/>
            <c:spPr>
              <a:solidFill>
                <a:srgbClr val="000000"/>
              </a:solidFill>
              <a:ln>
                <a:noFill/>
              </a:ln>
            </c:spPr>
          </c:marker>
          <c:dLbls>
            <c:dLbl>
              <c:idx val="0"/>
              <c:layout>
                <c:manualLayout>
                  <c:x val="-7.5180590866169398E-17"/>
                  <c:y val="3.6558327495583909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AC4-4341-92BB-009CB752415B}"/>
                </c:ext>
              </c:extLst>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Sheet1!$A$5:$A$5</c:f>
              <c:numCache>
                <c:formatCode>General</c:formatCode>
                <c:ptCount val="1"/>
                <c:pt idx="0">
                  <c:v>0.20799999999999999</c:v>
                </c:pt>
              </c:numCache>
            </c:numRef>
          </c:xVal>
          <c:yVal>
            <c:numRef>
              <c:f>Sheet1!$B$5:$B$5</c:f>
              <c:numCache>
                <c:formatCode>General</c:formatCode>
                <c:ptCount val="1"/>
                <c:pt idx="0">
                  <c:v>79.66</c:v>
                </c:pt>
              </c:numCache>
            </c:numRef>
          </c:yVal>
          <c:smooth val="0"/>
          <c:extLst>
            <c:ext xmlns:c16="http://schemas.microsoft.com/office/drawing/2014/chart" uri="{C3380CC4-5D6E-409C-BE32-E72D297353CC}">
              <c16:uniqueId val="{00000003-5B01-7E48-A1A5-FF3437C550C4}"/>
            </c:ext>
          </c:extLst>
        </c:ser>
        <c:ser>
          <c:idx val="1"/>
          <c:order val="2"/>
          <c:tx>
            <c:strRef>
              <c:f>Sheet1!$B$7</c:f>
              <c:strCache>
                <c:ptCount val="1"/>
                <c:pt idx="0">
                  <c:v>Hur nöjd var du med det sätt som vi motiverade våra ställningstaganden/beslut?</c:v>
                </c:pt>
              </c:strCache>
            </c:strRef>
          </c:tx>
          <c:spPr>
            <a:ln w="19050">
              <a:noFill/>
            </a:ln>
          </c:spPr>
          <c:marker>
            <c:symbol val="circle"/>
            <c:size val="7"/>
            <c:spPr>
              <a:solidFill>
                <a:srgbClr val="000000"/>
              </a:solidFill>
              <a:ln>
                <a:noFill/>
              </a:ln>
            </c:spPr>
          </c:marker>
          <c:dLbls>
            <c:dLbl>
              <c:idx val="0"/>
              <c:layout>
                <c:manualLayout>
                  <c:x val="-9.8419364978754101E-2"/>
                  <c:y val="0.15145592819599046"/>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9AC4-4341-92BB-009CB752415B}"/>
                </c:ext>
              </c:extLst>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Sheet1!$A$8:$A$8</c:f>
              <c:numCache>
                <c:formatCode>General</c:formatCode>
                <c:ptCount val="1"/>
                <c:pt idx="0">
                  <c:v>0.19</c:v>
                </c:pt>
              </c:numCache>
            </c:numRef>
          </c:xVal>
          <c:yVal>
            <c:numRef>
              <c:f>Sheet1!$B$8:$B$8</c:f>
              <c:numCache>
                <c:formatCode>General</c:formatCode>
                <c:ptCount val="1"/>
                <c:pt idx="0">
                  <c:v>78.19</c:v>
                </c:pt>
              </c:numCache>
            </c:numRef>
          </c:yVal>
          <c:smooth val="0"/>
          <c:extLst>
            <c:ext xmlns:c16="http://schemas.microsoft.com/office/drawing/2014/chart" uri="{C3380CC4-5D6E-409C-BE32-E72D297353CC}">
              <c16:uniqueId val="{00000004-5B01-7E48-A1A5-FF3437C550C4}"/>
            </c:ext>
          </c:extLst>
        </c:ser>
        <c:ser>
          <c:idx val="2"/>
          <c:order val="3"/>
          <c:tx>
            <c:strRef>
              <c:f>Sheet1!$B$10</c:f>
              <c:strCache>
                <c:ptCount val="1"/>
                <c:pt idx="0">
                  <c:v>Hur nöjd var du med förmågan att hålla överenskomna tidsramar?</c:v>
                </c:pt>
              </c:strCache>
            </c:strRef>
          </c:tx>
          <c:spPr>
            <a:ln w="19050">
              <a:noFill/>
            </a:ln>
          </c:spPr>
          <c:marker>
            <c:symbol val="circle"/>
            <c:size val="7"/>
            <c:spPr>
              <a:solidFill>
                <a:srgbClr val="000000"/>
              </a:solidFill>
              <a:ln>
                <a:noFill/>
              </a:ln>
            </c:spPr>
          </c:marker>
          <c:dLbls>
            <c:dLbl>
              <c:idx val="0"/>
              <c:layout>
                <c:manualLayout>
                  <c:x val="-0.22144357120219674"/>
                  <c:y val="3.0557662537028671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9AC4-4341-92BB-009CB752415B}"/>
                </c:ext>
              </c:extLst>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Sheet1!$A$11:$A$11</c:f>
              <c:numCache>
                <c:formatCode>General</c:formatCode>
                <c:ptCount val="1"/>
                <c:pt idx="0">
                  <c:v>0.107</c:v>
                </c:pt>
              </c:numCache>
            </c:numRef>
          </c:xVal>
          <c:yVal>
            <c:numRef>
              <c:f>Sheet1!$B$11:$B$11</c:f>
              <c:numCache>
                <c:formatCode>General</c:formatCode>
                <c:ptCount val="1"/>
                <c:pt idx="0">
                  <c:v>81.42</c:v>
                </c:pt>
              </c:numCache>
            </c:numRef>
          </c:yVal>
          <c:smooth val="0"/>
          <c:extLst>
            <c:ext xmlns:c16="http://schemas.microsoft.com/office/drawing/2014/chart" uri="{C3380CC4-5D6E-409C-BE32-E72D297353CC}">
              <c16:uniqueId val="{00000005-5B01-7E48-A1A5-FF3437C550C4}"/>
            </c:ext>
          </c:extLst>
        </c:ser>
        <c:ser>
          <c:idx val="3"/>
          <c:order val="4"/>
          <c:tx>
            <c:strRef>
              <c:f>Sheet1!$B$13</c:f>
              <c:strCache>
                <c:ptCount val="1"/>
                <c:pt idx="0">
                  <c:v>Hur nöjd var du med vår skriftliga information (beslut och övrig information om ditt ärende)?</c:v>
                </c:pt>
              </c:strCache>
            </c:strRef>
          </c:tx>
          <c:spPr>
            <a:ln w="19050">
              <a:noFill/>
            </a:ln>
          </c:spPr>
          <c:marker>
            <c:symbol val="circle"/>
            <c:size val="7"/>
            <c:spPr>
              <a:solidFill>
                <a:srgbClr val="000000"/>
              </a:solidFill>
              <a:ln>
                <a:noFill/>
              </a:ln>
            </c:spPr>
          </c:marker>
          <c:dLbls>
            <c:dLbl>
              <c:idx val="0"/>
              <c:layout>
                <c:manualLayout>
                  <c:x val="4.3058472178204923E-2"/>
                  <c:y val="-1.8279163747791954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AC4-4341-92BB-009CB752415B}"/>
                </c:ext>
              </c:extLst>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Sheet1!$A$14:$A$14</c:f>
              <c:numCache>
                <c:formatCode>General</c:formatCode>
                <c:ptCount val="1"/>
                <c:pt idx="0">
                  <c:v>8.8999999999999996E-2</c:v>
                </c:pt>
              </c:numCache>
            </c:numRef>
          </c:xVal>
          <c:yVal>
            <c:numRef>
              <c:f>Sheet1!$B$14:$B$14</c:f>
              <c:numCache>
                <c:formatCode>General</c:formatCode>
                <c:ptCount val="1"/>
                <c:pt idx="0">
                  <c:v>80.349999999999994</c:v>
                </c:pt>
              </c:numCache>
            </c:numRef>
          </c:yVal>
          <c:smooth val="0"/>
          <c:extLst>
            <c:ext xmlns:c16="http://schemas.microsoft.com/office/drawing/2014/chart" uri="{C3380CC4-5D6E-409C-BE32-E72D297353CC}">
              <c16:uniqueId val="{00000006-5B01-7E48-A1A5-FF3437C550C4}"/>
            </c:ext>
          </c:extLst>
        </c:ser>
        <c:ser>
          <c:idx val="4"/>
          <c:order val="5"/>
          <c:tx>
            <c:strRef>
              <c:f>Sheet1!$B$16</c:f>
              <c:strCache>
                <c:ptCount val="1"/>
                <c:pt idx="0">
                  <c:v>Hur nöjd var du med vår förmåga att ge råd och vägledning?</c:v>
                </c:pt>
              </c:strCache>
            </c:strRef>
          </c:tx>
          <c:spPr>
            <a:ln w="19050">
              <a:noFill/>
            </a:ln>
          </c:spPr>
          <c:marker>
            <c:symbol val="circle"/>
            <c:size val="7"/>
            <c:spPr>
              <a:solidFill>
                <a:srgbClr val="000000"/>
              </a:solidFill>
              <a:ln>
                <a:noFill/>
              </a:ln>
            </c:spPr>
          </c:marker>
          <c:dLbls>
            <c:dLbl>
              <c:idx val="0"/>
              <c:layout>
                <c:manualLayout>
                  <c:x val="-9.0217751230524598E-2"/>
                  <c:y val="5.2226182136548345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9AC4-4341-92BB-009CB752415B}"/>
                </c:ext>
              </c:extLst>
            </c:dLbl>
            <c:spPr>
              <a:noFill/>
              <a:ln>
                <a:noFill/>
              </a:ln>
              <a:effectLst/>
            </c:spPr>
            <c:dLblPos val="r"/>
            <c:showLegendKey val="0"/>
            <c:showVal val="0"/>
            <c:showCatName val="0"/>
            <c:showSerName val="1"/>
            <c:showPercent val="0"/>
            <c:showBubbleSize val="0"/>
            <c:showLeaderLines val="0"/>
            <c:extLst>
              <c:ext xmlns:c15="http://schemas.microsoft.com/office/drawing/2012/chart" uri="{CE6537A1-D6FC-4f65-9D91-7224C49458BB}">
                <c15:showLeaderLines val="1"/>
              </c:ext>
            </c:extLst>
          </c:dLbls>
          <c:xVal>
            <c:numRef>
              <c:f>Sheet1!$A$17:$A$17</c:f>
              <c:numCache>
                <c:formatCode>General</c:formatCode>
                <c:ptCount val="1"/>
                <c:pt idx="0">
                  <c:v>8.5000000000000006E-2</c:v>
                </c:pt>
              </c:numCache>
            </c:numRef>
          </c:xVal>
          <c:yVal>
            <c:numRef>
              <c:f>Sheet1!$B$17:$B$17</c:f>
              <c:numCache>
                <c:formatCode>General</c:formatCode>
                <c:ptCount val="1"/>
                <c:pt idx="0">
                  <c:v>76.95</c:v>
                </c:pt>
              </c:numCache>
            </c:numRef>
          </c:yVal>
          <c:smooth val="0"/>
          <c:extLst>
            <c:ext xmlns:c16="http://schemas.microsoft.com/office/drawing/2014/chart" uri="{C3380CC4-5D6E-409C-BE32-E72D297353CC}">
              <c16:uniqueId val="{00000007-5B01-7E48-A1A5-FF3437C550C4}"/>
            </c:ext>
          </c:extLst>
        </c:ser>
        <c:dLbls>
          <c:showLegendKey val="0"/>
          <c:showVal val="0"/>
          <c:showCatName val="0"/>
          <c:showSerName val="0"/>
          <c:showPercent val="0"/>
          <c:showBubbleSize val="0"/>
        </c:dLbls>
        <c:axId val="-1559331360"/>
        <c:axId val="-1559330272"/>
      </c:scatterChart>
      <c:valAx>
        <c:axId val="-1559331360"/>
        <c:scaling>
          <c:orientation val="minMax"/>
          <c:max val="0.33"/>
          <c:min val="0"/>
        </c:scaling>
        <c:delete val="0"/>
        <c:axPos val="b"/>
        <c:numFmt formatCode="General" sourceLinked="1"/>
        <c:majorTickMark val="out"/>
        <c:minorTickMark val="none"/>
        <c:tickLblPos val="nextTo"/>
        <c:crossAx val="-1559330272"/>
        <c:crosses val="autoZero"/>
        <c:crossBetween val="midCat"/>
      </c:valAx>
      <c:valAx>
        <c:axId val="-1559330272"/>
        <c:scaling>
          <c:orientation val="minMax"/>
          <c:min val="73"/>
        </c:scaling>
        <c:delete val="0"/>
        <c:axPos val="l"/>
        <c:numFmt formatCode="0" sourceLinked="0"/>
        <c:majorTickMark val="out"/>
        <c:minorTickMark val="none"/>
        <c:tickLblPos val="nextTo"/>
        <c:crossAx val="-1559331360"/>
        <c:crosses val="autoZero"/>
        <c:crossBetween val="midCat"/>
      </c:valAx>
      <c:spPr>
        <a:blipFill>
          <a:blip xmlns:r="http://schemas.openxmlformats.org/officeDocument/2006/relationships" r:embed="rId2"/>
          <a:stretch>
            <a:fillRect/>
          </a:stretch>
        </a:blipFill>
        <a:ln>
          <a:noFill/>
        </a:ln>
        <a:effectLst/>
      </c:spPr>
    </c:plotArea>
    <c:plotVisOnly val="1"/>
    <c:dispBlanksAs val="gap"/>
    <c:showDLblsOverMax val="0"/>
    <c:extLst/>
  </c:chart>
  <c:spPr>
    <a:blipFill>
      <a:blip xmlns:r="http://schemas.openxmlformats.org/officeDocument/2006/relationships" r:embed="rId3"/>
      <a:stretch>
        <a:fillRect/>
      </a:stretch>
    </a:blipFill>
    <a:ln w="9525" cap="flat" cmpd="sng" algn="ctr">
      <a:noFill/>
      <a:round/>
    </a:ln>
    <a:effectLst/>
  </c:spPr>
  <c:txPr>
    <a:bodyPr/>
    <a:lstStyle/>
    <a:p>
      <a:pPr>
        <a:defRPr sz="1100" b="0" i="0">
          <a:solidFill>
            <a:schemeClr val="tx1"/>
          </a:solidFill>
          <a:latin typeface="Univers LT Std 45 Light" panose="020B0403020202020204" pitchFamily="34" charset="0"/>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Strängnäs</c:v>
                </c:pt>
              </c:strCache>
            </c:strRef>
          </c:tx>
          <c:spPr>
            <a:solidFill>
              <a:schemeClr val="accent1"/>
            </a:solidFill>
            <a:ln>
              <a:noFill/>
            </a:ln>
            <a:effectLst/>
          </c:spPr>
          <c:invertIfNegative val="0"/>
          <c:dPt>
            <c:idx val="0"/>
            <c:invertIfNegative val="0"/>
            <c:bubble3D val="0"/>
            <c:spPr>
              <a:solidFill>
                <a:srgbClr val="FC0702"/>
              </a:solidFill>
              <a:ln>
                <a:noFill/>
              </a:ln>
              <a:effectLst/>
            </c:spPr>
            <c:extLst>
              <c:ext xmlns:c16="http://schemas.microsoft.com/office/drawing/2014/chart" uri="{C3380CC4-5D6E-409C-BE32-E72D297353CC}">
                <c16:uniqueId val="{00000001-3138-9440-B7F8-F6B596D35DF7}"/>
              </c:ext>
            </c:extLst>
          </c:dPt>
          <c:dPt>
            <c:idx val="1"/>
            <c:invertIfNegative val="0"/>
            <c:bubble3D val="0"/>
            <c:spPr>
              <a:solidFill>
                <a:srgbClr val="F2955A"/>
              </a:solidFill>
              <a:ln>
                <a:noFill/>
              </a:ln>
              <a:effectLst/>
            </c:spPr>
            <c:extLst>
              <c:ext xmlns:c16="http://schemas.microsoft.com/office/drawing/2014/chart" uri="{C3380CC4-5D6E-409C-BE32-E72D297353CC}">
                <c16:uniqueId val="{00000008-FAB9-3341-BD0C-498FB4FDFEF1}"/>
              </c:ext>
            </c:extLst>
          </c:dPt>
          <c:dPt>
            <c:idx val="2"/>
            <c:invertIfNegative val="0"/>
            <c:bubble3D val="0"/>
            <c:spPr>
              <a:solidFill>
                <a:srgbClr val="F8E999"/>
              </a:solidFill>
              <a:ln>
                <a:noFill/>
              </a:ln>
              <a:effectLst/>
            </c:spPr>
            <c:extLst>
              <c:ext xmlns:c16="http://schemas.microsoft.com/office/drawing/2014/chart" uri="{C3380CC4-5D6E-409C-BE32-E72D297353CC}">
                <c16:uniqueId val="{0000000C-4C9D-0747-BA82-0BF93B486A64}"/>
              </c:ext>
            </c:extLst>
          </c:dPt>
          <c:dPt>
            <c:idx val="3"/>
            <c:invertIfNegative val="0"/>
            <c:bubble3D val="0"/>
            <c:spPr>
              <a:solidFill>
                <a:srgbClr val="F8E999"/>
              </a:solidFill>
              <a:ln>
                <a:noFill/>
              </a:ln>
              <a:effectLst/>
            </c:spPr>
            <c:extLst>
              <c:ext xmlns:c16="http://schemas.microsoft.com/office/drawing/2014/chart" uri="{C3380CC4-5D6E-409C-BE32-E72D297353CC}">
                <c16:uniqueId val="{00000006-FAB9-3341-BD0C-498FB4FDFEF1}"/>
              </c:ext>
            </c:extLst>
          </c:dPt>
          <c:dPt>
            <c:idx val="4"/>
            <c:invertIfNegative val="0"/>
            <c:bubble3D val="0"/>
            <c:spPr>
              <a:solidFill>
                <a:srgbClr val="9ECD8E"/>
              </a:solidFill>
              <a:ln>
                <a:noFill/>
              </a:ln>
              <a:effectLst/>
            </c:spPr>
            <c:extLst>
              <c:ext xmlns:c16="http://schemas.microsoft.com/office/drawing/2014/chart" uri="{C3380CC4-5D6E-409C-BE32-E72D297353CC}">
                <c16:uniqueId val="{00000005-FAB9-3341-BD0C-498FB4FDFEF1}"/>
              </c:ext>
            </c:extLst>
          </c:dPt>
          <c:dPt>
            <c:idx val="5"/>
            <c:invertIfNegative val="0"/>
            <c:bubble3D val="0"/>
            <c:spPr>
              <a:solidFill>
                <a:srgbClr val="9ECD8E"/>
              </a:solidFill>
              <a:ln>
                <a:noFill/>
              </a:ln>
              <a:effectLst/>
            </c:spPr>
            <c:extLst>
              <c:ext xmlns:c16="http://schemas.microsoft.com/office/drawing/2014/chart" uri="{C3380CC4-5D6E-409C-BE32-E72D297353CC}">
                <c16:uniqueId val="{00000004-FAB9-3341-BD0C-498FB4FDFEF1}"/>
              </c:ext>
            </c:extLst>
          </c:dPt>
          <c:dPt>
            <c:idx val="6"/>
            <c:invertIfNegative val="0"/>
            <c:bubble3D val="0"/>
            <c:spPr>
              <a:solidFill>
                <a:srgbClr val="05B050"/>
              </a:solidFill>
              <a:ln>
                <a:noFill/>
              </a:ln>
              <a:effectLst/>
            </c:spPr>
            <c:extLst>
              <c:ext xmlns:c16="http://schemas.microsoft.com/office/drawing/2014/chart" uri="{C3380CC4-5D6E-409C-BE32-E72D297353CC}">
                <c16:uniqueId val="{00000003-FAB9-3341-BD0C-498FB4FDFEF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Starka kritiker</c:v>
                </c:pt>
                <c:pt idx="1">
                  <c:v>Missnöjda med råd och vägledning samt kunskap på området</c:v>
                </c:pt>
                <c:pt idx="2">
                  <c:v>Missnöjda med råd och vägledning och motivering av beslutet</c:v>
                </c:pt>
                <c:pt idx="3">
                  <c:v>Missnöjda med tid och rutiner</c:v>
                </c:pt>
                <c:pt idx="4">
                  <c:v>Nöjda med bemötande men missnöjda med tid och information</c:v>
                </c:pt>
                <c:pt idx="5">
                  <c:v>Positiva</c:v>
                </c:pt>
                <c:pt idx="6">
                  <c:v>Starkt positiva</c:v>
                </c:pt>
              </c:strCache>
            </c:strRef>
          </c:cat>
          <c:val>
            <c:numRef>
              <c:f>Blad1!$B$2:$B$8</c:f>
              <c:numCache>
                <c:formatCode>0%</c:formatCode>
                <c:ptCount val="7"/>
                <c:pt idx="0">
                  <c:v>0</c:v>
                </c:pt>
                <c:pt idx="1">
                  <c:v>0</c:v>
                </c:pt>
                <c:pt idx="2">
                  <c:v>3.7999999999999999E-2</c:v>
                </c:pt>
                <c:pt idx="3">
                  <c:v>5.8000000000000003E-2</c:v>
                </c:pt>
                <c:pt idx="4">
                  <c:v>7.6999999999999999E-2</c:v>
                </c:pt>
                <c:pt idx="5">
                  <c:v>0.25</c:v>
                </c:pt>
                <c:pt idx="6">
                  <c:v>0.57699999999999996</c:v>
                </c:pt>
              </c:numCache>
            </c:numRef>
          </c:val>
          <c:extLst>
            <c:ext xmlns:c16="http://schemas.microsoft.com/office/drawing/2014/chart" uri="{C3380CC4-5D6E-409C-BE32-E72D297353CC}">
              <c16:uniqueId val="{00000000-FAB9-3341-BD0C-498FB4FDFEF1}"/>
            </c:ext>
          </c:extLst>
        </c:ser>
        <c:dLbls>
          <c:dLblPos val="outEnd"/>
          <c:showLegendKey val="0"/>
          <c:showVal val="1"/>
          <c:showCatName val="0"/>
          <c:showSerName val="0"/>
          <c:showPercent val="0"/>
          <c:showBubbleSize val="0"/>
        </c:dLbls>
        <c:gapWidth val="182"/>
        <c:axId val="1018539679"/>
        <c:axId val="1018961983"/>
      </c:barChart>
      <c:catAx>
        <c:axId val="101853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961983"/>
        <c:crosses val="autoZero"/>
        <c:auto val="1"/>
        <c:lblAlgn val="ctr"/>
        <c:lblOffset val="100"/>
        <c:noMultiLvlLbl val="0"/>
      </c:catAx>
      <c:valAx>
        <c:axId val="10189619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53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Strängnäs</c:v>
                </c:pt>
              </c:strCache>
            </c:strRef>
          </c:tx>
          <c:spPr>
            <a:solidFill>
              <a:schemeClr val="accent1"/>
            </a:solidFill>
            <a:ln>
              <a:noFill/>
            </a:ln>
            <a:effectLst/>
          </c:spPr>
          <c:invertIfNegative val="0"/>
          <c:dPt>
            <c:idx val="0"/>
            <c:invertIfNegative val="0"/>
            <c:bubble3D val="0"/>
            <c:spPr>
              <a:solidFill>
                <a:srgbClr val="FC0702"/>
              </a:solidFill>
              <a:ln>
                <a:noFill/>
              </a:ln>
              <a:effectLst/>
            </c:spPr>
            <c:extLst>
              <c:ext xmlns:c16="http://schemas.microsoft.com/office/drawing/2014/chart" uri="{C3380CC4-5D6E-409C-BE32-E72D297353CC}">
                <c16:uniqueId val="{00000001-FE35-7244-B21A-D0A7A10B7FFB}"/>
              </c:ext>
            </c:extLst>
          </c:dPt>
          <c:dPt>
            <c:idx val="1"/>
            <c:invertIfNegative val="0"/>
            <c:bubble3D val="0"/>
            <c:spPr>
              <a:solidFill>
                <a:srgbClr val="F2955A"/>
              </a:solidFill>
              <a:ln>
                <a:noFill/>
              </a:ln>
              <a:effectLst/>
            </c:spPr>
            <c:extLst>
              <c:ext xmlns:c16="http://schemas.microsoft.com/office/drawing/2014/chart" uri="{C3380CC4-5D6E-409C-BE32-E72D297353CC}">
                <c16:uniqueId val="{00000003-FE35-7244-B21A-D0A7A10B7FFB}"/>
              </c:ext>
            </c:extLst>
          </c:dPt>
          <c:dPt>
            <c:idx val="2"/>
            <c:invertIfNegative val="0"/>
            <c:bubble3D val="0"/>
            <c:spPr>
              <a:solidFill>
                <a:srgbClr val="F8E999"/>
              </a:solidFill>
              <a:ln>
                <a:noFill/>
              </a:ln>
              <a:effectLst/>
            </c:spPr>
            <c:extLst>
              <c:ext xmlns:c16="http://schemas.microsoft.com/office/drawing/2014/chart" uri="{C3380CC4-5D6E-409C-BE32-E72D297353CC}">
                <c16:uniqueId val="{00000005-FE35-7244-B21A-D0A7A10B7FFB}"/>
              </c:ext>
            </c:extLst>
          </c:dPt>
          <c:dPt>
            <c:idx val="3"/>
            <c:invertIfNegative val="0"/>
            <c:bubble3D val="0"/>
            <c:spPr>
              <a:solidFill>
                <a:srgbClr val="F8E999"/>
              </a:solidFill>
              <a:ln>
                <a:noFill/>
              </a:ln>
              <a:effectLst/>
            </c:spPr>
            <c:extLst>
              <c:ext xmlns:c16="http://schemas.microsoft.com/office/drawing/2014/chart" uri="{C3380CC4-5D6E-409C-BE32-E72D297353CC}">
                <c16:uniqueId val="{00000007-FE35-7244-B21A-D0A7A10B7FFB}"/>
              </c:ext>
            </c:extLst>
          </c:dPt>
          <c:dPt>
            <c:idx val="4"/>
            <c:invertIfNegative val="0"/>
            <c:bubble3D val="0"/>
            <c:spPr>
              <a:solidFill>
                <a:srgbClr val="9ECD8E"/>
              </a:solidFill>
              <a:ln>
                <a:noFill/>
              </a:ln>
              <a:effectLst/>
            </c:spPr>
            <c:extLst>
              <c:ext xmlns:c16="http://schemas.microsoft.com/office/drawing/2014/chart" uri="{C3380CC4-5D6E-409C-BE32-E72D297353CC}">
                <c16:uniqueId val="{00000009-FE35-7244-B21A-D0A7A10B7FFB}"/>
              </c:ext>
            </c:extLst>
          </c:dPt>
          <c:dPt>
            <c:idx val="5"/>
            <c:invertIfNegative val="0"/>
            <c:bubble3D val="0"/>
            <c:spPr>
              <a:solidFill>
                <a:srgbClr val="9ECD8E"/>
              </a:solidFill>
              <a:ln>
                <a:noFill/>
              </a:ln>
              <a:effectLst/>
            </c:spPr>
            <c:extLst>
              <c:ext xmlns:c16="http://schemas.microsoft.com/office/drawing/2014/chart" uri="{C3380CC4-5D6E-409C-BE32-E72D297353CC}">
                <c16:uniqueId val="{0000000B-FE35-7244-B21A-D0A7A10B7FFB}"/>
              </c:ext>
            </c:extLst>
          </c:dPt>
          <c:dPt>
            <c:idx val="6"/>
            <c:invertIfNegative val="0"/>
            <c:bubble3D val="0"/>
            <c:spPr>
              <a:solidFill>
                <a:srgbClr val="05B050"/>
              </a:solidFill>
              <a:ln>
                <a:noFill/>
              </a:ln>
              <a:effectLst/>
            </c:spPr>
            <c:extLst>
              <c:ext xmlns:c16="http://schemas.microsoft.com/office/drawing/2014/chart" uri="{C3380CC4-5D6E-409C-BE32-E72D297353CC}">
                <c16:uniqueId val="{0000000D-FE35-7244-B21A-D0A7A10B7FF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Starka kritiker</c:v>
                </c:pt>
                <c:pt idx="1">
                  <c:v>Starkt negativa till tidsramar</c:v>
                </c:pt>
                <c:pt idx="2">
                  <c:v>Kritiska till förståelse och vägledning</c:v>
                </c:pt>
                <c:pt idx="3">
                  <c:v>Kritiska till rutiner och tid</c:v>
                </c:pt>
                <c:pt idx="4">
                  <c:v>Positiva men kritiska till tid</c:v>
                </c:pt>
                <c:pt idx="5">
                  <c:v>Neturala</c:v>
                </c:pt>
                <c:pt idx="6">
                  <c:v>Starkt positiva</c:v>
                </c:pt>
              </c:strCache>
            </c:strRef>
          </c:cat>
          <c:val>
            <c:numRef>
              <c:f>Blad1!$B$2:$B$8</c:f>
              <c:numCache>
                <c:formatCode>0%</c:formatCode>
                <c:ptCount val="7"/>
                <c:pt idx="0">
                  <c:v>2.7E-2</c:v>
                </c:pt>
                <c:pt idx="1">
                  <c:v>2.7E-2</c:v>
                </c:pt>
                <c:pt idx="2">
                  <c:v>1.4E-2</c:v>
                </c:pt>
                <c:pt idx="3">
                  <c:v>0.17799999999999999</c:v>
                </c:pt>
                <c:pt idx="4">
                  <c:v>8.2000000000000003E-2</c:v>
                </c:pt>
                <c:pt idx="5">
                  <c:v>0.20499999999999999</c:v>
                </c:pt>
                <c:pt idx="6">
                  <c:v>0.46600000000000003</c:v>
                </c:pt>
              </c:numCache>
            </c:numRef>
          </c:val>
          <c:extLst>
            <c:ext xmlns:c16="http://schemas.microsoft.com/office/drawing/2014/chart" uri="{C3380CC4-5D6E-409C-BE32-E72D297353CC}">
              <c16:uniqueId val="{0000000E-FE35-7244-B21A-D0A7A10B7FFB}"/>
            </c:ext>
          </c:extLst>
        </c:ser>
        <c:dLbls>
          <c:dLblPos val="outEnd"/>
          <c:showLegendKey val="0"/>
          <c:showVal val="1"/>
          <c:showCatName val="0"/>
          <c:showSerName val="0"/>
          <c:showPercent val="0"/>
          <c:showBubbleSize val="0"/>
        </c:dLbls>
        <c:gapWidth val="182"/>
        <c:axId val="1018539679"/>
        <c:axId val="1018961983"/>
      </c:barChart>
      <c:catAx>
        <c:axId val="101853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961983"/>
        <c:crosses val="autoZero"/>
        <c:auto val="1"/>
        <c:lblAlgn val="ctr"/>
        <c:lblOffset val="100"/>
        <c:noMultiLvlLbl val="0"/>
      </c:catAx>
      <c:valAx>
        <c:axId val="10189619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53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Serie 1</c:v>
                </c:pt>
              </c:strCache>
            </c:strRef>
          </c:tx>
          <c:spPr>
            <a:solidFill>
              <a:schemeClr val="accent1"/>
            </a:solidFill>
            <a:ln>
              <a:noFill/>
            </a:ln>
            <a:effectLst/>
          </c:spPr>
          <c:invertIfNegative val="0"/>
          <c:dPt>
            <c:idx val="0"/>
            <c:invertIfNegative val="0"/>
            <c:bubble3D val="0"/>
            <c:spPr>
              <a:solidFill>
                <a:srgbClr val="FC0702"/>
              </a:solidFill>
              <a:ln>
                <a:noFill/>
              </a:ln>
              <a:effectLst/>
            </c:spPr>
            <c:extLst>
              <c:ext xmlns:c16="http://schemas.microsoft.com/office/drawing/2014/chart" uri="{C3380CC4-5D6E-409C-BE32-E72D297353CC}">
                <c16:uniqueId val="{00000001-3138-9440-B7F8-F6B596D35DF7}"/>
              </c:ext>
            </c:extLst>
          </c:dPt>
          <c:dPt>
            <c:idx val="1"/>
            <c:invertIfNegative val="0"/>
            <c:bubble3D val="0"/>
            <c:spPr>
              <a:solidFill>
                <a:srgbClr val="F2955A"/>
              </a:solidFill>
              <a:ln>
                <a:noFill/>
              </a:ln>
              <a:effectLst/>
            </c:spPr>
            <c:extLst>
              <c:ext xmlns:c16="http://schemas.microsoft.com/office/drawing/2014/chart" uri="{C3380CC4-5D6E-409C-BE32-E72D297353CC}">
                <c16:uniqueId val="{00000008-FAB9-3341-BD0C-498FB4FDFEF1}"/>
              </c:ext>
            </c:extLst>
          </c:dPt>
          <c:dPt>
            <c:idx val="2"/>
            <c:invertIfNegative val="0"/>
            <c:bubble3D val="0"/>
            <c:spPr>
              <a:solidFill>
                <a:srgbClr val="F8E999"/>
              </a:solidFill>
              <a:ln>
                <a:noFill/>
              </a:ln>
              <a:effectLst/>
            </c:spPr>
            <c:extLst>
              <c:ext xmlns:c16="http://schemas.microsoft.com/office/drawing/2014/chart" uri="{C3380CC4-5D6E-409C-BE32-E72D297353CC}">
                <c16:uniqueId val="{0000000C-4C9D-0747-BA82-0BF93B486A64}"/>
              </c:ext>
            </c:extLst>
          </c:dPt>
          <c:dPt>
            <c:idx val="3"/>
            <c:invertIfNegative val="0"/>
            <c:bubble3D val="0"/>
            <c:spPr>
              <a:solidFill>
                <a:srgbClr val="F8E999"/>
              </a:solidFill>
              <a:ln>
                <a:noFill/>
              </a:ln>
              <a:effectLst/>
            </c:spPr>
            <c:extLst>
              <c:ext xmlns:c16="http://schemas.microsoft.com/office/drawing/2014/chart" uri="{C3380CC4-5D6E-409C-BE32-E72D297353CC}">
                <c16:uniqueId val="{00000006-FAB9-3341-BD0C-498FB4FDFEF1}"/>
              </c:ext>
            </c:extLst>
          </c:dPt>
          <c:dPt>
            <c:idx val="4"/>
            <c:invertIfNegative val="0"/>
            <c:bubble3D val="0"/>
            <c:spPr>
              <a:solidFill>
                <a:srgbClr val="9ECD8E"/>
              </a:solidFill>
              <a:ln>
                <a:noFill/>
              </a:ln>
              <a:effectLst/>
            </c:spPr>
            <c:extLst>
              <c:ext xmlns:c16="http://schemas.microsoft.com/office/drawing/2014/chart" uri="{C3380CC4-5D6E-409C-BE32-E72D297353CC}">
                <c16:uniqueId val="{00000005-FAB9-3341-BD0C-498FB4FDFEF1}"/>
              </c:ext>
            </c:extLst>
          </c:dPt>
          <c:dPt>
            <c:idx val="5"/>
            <c:invertIfNegative val="0"/>
            <c:bubble3D val="0"/>
            <c:spPr>
              <a:solidFill>
                <a:srgbClr val="9ECD8E"/>
              </a:solidFill>
              <a:ln>
                <a:noFill/>
              </a:ln>
              <a:effectLst/>
            </c:spPr>
            <c:extLst>
              <c:ext xmlns:c16="http://schemas.microsoft.com/office/drawing/2014/chart" uri="{C3380CC4-5D6E-409C-BE32-E72D297353CC}">
                <c16:uniqueId val="{00000004-FAB9-3341-BD0C-498FB4FDFEF1}"/>
              </c:ext>
            </c:extLst>
          </c:dPt>
          <c:dPt>
            <c:idx val="6"/>
            <c:invertIfNegative val="0"/>
            <c:bubble3D val="0"/>
            <c:spPr>
              <a:solidFill>
                <a:srgbClr val="05B050"/>
              </a:solidFill>
              <a:ln>
                <a:noFill/>
              </a:ln>
              <a:effectLst/>
            </c:spPr>
            <c:extLst>
              <c:ext xmlns:c16="http://schemas.microsoft.com/office/drawing/2014/chart" uri="{C3380CC4-5D6E-409C-BE32-E72D297353CC}">
                <c16:uniqueId val="{00000003-FAB9-3341-BD0C-498FB4FDFEF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Starka kritiker</c:v>
                </c:pt>
                <c:pt idx="1">
                  <c:v>Missnöjda med förståelse och motivering</c:v>
                </c:pt>
                <c:pt idx="2">
                  <c:v>Missnöjda med tid och rutiner</c:v>
                </c:pt>
                <c:pt idx="3">
                  <c:v>Nöjda men kritiska till förståelse och vägledning</c:v>
                </c:pt>
                <c:pt idx="4">
                  <c:v>Nöjda men missnöjda med tid och rutiner</c:v>
                </c:pt>
                <c:pt idx="5">
                  <c:v>Positiva</c:v>
                </c:pt>
                <c:pt idx="6">
                  <c:v>Starkt positiva</c:v>
                </c:pt>
              </c:strCache>
            </c:strRef>
          </c:cat>
          <c:val>
            <c:numRef>
              <c:f>Blad1!$B$2:$B$8</c:f>
              <c:numCache>
                <c:formatCode>0%</c:formatCode>
                <c:ptCount val="7"/>
                <c:pt idx="0">
                  <c:v>9.5000000000000001E-2</c:v>
                </c:pt>
                <c:pt idx="1">
                  <c:v>7.9000000000000001E-2</c:v>
                </c:pt>
                <c:pt idx="2">
                  <c:v>9.5000000000000001E-2</c:v>
                </c:pt>
                <c:pt idx="3">
                  <c:v>4.8000000000000001E-2</c:v>
                </c:pt>
                <c:pt idx="4">
                  <c:v>0.111</c:v>
                </c:pt>
                <c:pt idx="5">
                  <c:v>0.33300000000000002</c:v>
                </c:pt>
                <c:pt idx="6">
                  <c:v>0.23799999999999999</c:v>
                </c:pt>
              </c:numCache>
            </c:numRef>
          </c:val>
          <c:extLst>
            <c:ext xmlns:c16="http://schemas.microsoft.com/office/drawing/2014/chart" uri="{C3380CC4-5D6E-409C-BE32-E72D297353CC}">
              <c16:uniqueId val="{00000000-FAB9-3341-BD0C-498FB4FDFEF1}"/>
            </c:ext>
          </c:extLst>
        </c:ser>
        <c:dLbls>
          <c:dLblPos val="outEnd"/>
          <c:showLegendKey val="0"/>
          <c:showVal val="1"/>
          <c:showCatName val="0"/>
          <c:showSerName val="0"/>
          <c:showPercent val="0"/>
          <c:showBubbleSize val="0"/>
        </c:dLbls>
        <c:gapWidth val="182"/>
        <c:axId val="1018539679"/>
        <c:axId val="1018961983"/>
      </c:barChart>
      <c:catAx>
        <c:axId val="101853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961983"/>
        <c:crosses val="autoZero"/>
        <c:auto val="1"/>
        <c:lblAlgn val="ctr"/>
        <c:lblOffset val="100"/>
        <c:noMultiLvlLbl val="0"/>
      </c:catAx>
      <c:valAx>
        <c:axId val="10189619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53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Serie 1</c:v>
                </c:pt>
              </c:strCache>
            </c:strRef>
          </c:tx>
          <c:spPr>
            <a:solidFill>
              <a:schemeClr val="accent1"/>
            </a:solidFill>
            <a:ln>
              <a:noFill/>
            </a:ln>
            <a:effectLst/>
          </c:spPr>
          <c:invertIfNegative val="0"/>
          <c:dPt>
            <c:idx val="0"/>
            <c:invertIfNegative val="0"/>
            <c:bubble3D val="0"/>
            <c:spPr>
              <a:solidFill>
                <a:srgbClr val="FC0702"/>
              </a:solidFill>
              <a:ln>
                <a:noFill/>
              </a:ln>
              <a:effectLst/>
            </c:spPr>
            <c:extLst>
              <c:ext xmlns:c16="http://schemas.microsoft.com/office/drawing/2014/chart" uri="{C3380CC4-5D6E-409C-BE32-E72D297353CC}">
                <c16:uniqueId val="{00000001-3138-9440-B7F8-F6B596D35DF7}"/>
              </c:ext>
            </c:extLst>
          </c:dPt>
          <c:dPt>
            <c:idx val="1"/>
            <c:invertIfNegative val="0"/>
            <c:bubble3D val="0"/>
            <c:spPr>
              <a:solidFill>
                <a:srgbClr val="F2955A"/>
              </a:solidFill>
              <a:ln>
                <a:noFill/>
              </a:ln>
              <a:effectLst/>
            </c:spPr>
            <c:extLst>
              <c:ext xmlns:c16="http://schemas.microsoft.com/office/drawing/2014/chart" uri="{C3380CC4-5D6E-409C-BE32-E72D297353CC}">
                <c16:uniqueId val="{00000008-FAB9-3341-BD0C-498FB4FDFEF1}"/>
              </c:ext>
            </c:extLst>
          </c:dPt>
          <c:dPt>
            <c:idx val="2"/>
            <c:invertIfNegative val="0"/>
            <c:bubble3D val="0"/>
            <c:spPr>
              <a:solidFill>
                <a:srgbClr val="F8E999"/>
              </a:solidFill>
              <a:ln>
                <a:noFill/>
              </a:ln>
              <a:effectLst/>
            </c:spPr>
            <c:extLst>
              <c:ext xmlns:c16="http://schemas.microsoft.com/office/drawing/2014/chart" uri="{C3380CC4-5D6E-409C-BE32-E72D297353CC}">
                <c16:uniqueId val="{0000000C-4C9D-0747-BA82-0BF93B486A64}"/>
              </c:ext>
            </c:extLst>
          </c:dPt>
          <c:dPt>
            <c:idx val="3"/>
            <c:invertIfNegative val="0"/>
            <c:bubble3D val="0"/>
            <c:spPr>
              <a:solidFill>
                <a:srgbClr val="F8E999"/>
              </a:solidFill>
              <a:ln>
                <a:noFill/>
              </a:ln>
              <a:effectLst/>
            </c:spPr>
            <c:extLst>
              <c:ext xmlns:c16="http://schemas.microsoft.com/office/drawing/2014/chart" uri="{C3380CC4-5D6E-409C-BE32-E72D297353CC}">
                <c16:uniqueId val="{00000006-FAB9-3341-BD0C-498FB4FDFEF1}"/>
              </c:ext>
            </c:extLst>
          </c:dPt>
          <c:dPt>
            <c:idx val="4"/>
            <c:invertIfNegative val="0"/>
            <c:bubble3D val="0"/>
            <c:spPr>
              <a:solidFill>
                <a:srgbClr val="9ECD8E"/>
              </a:solidFill>
              <a:ln>
                <a:noFill/>
              </a:ln>
              <a:effectLst/>
            </c:spPr>
            <c:extLst>
              <c:ext xmlns:c16="http://schemas.microsoft.com/office/drawing/2014/chart" uri="{C3380CC4-5D6E-409C-BE32-E72D297353CC}">
                <c16:uniqueId val="{00000005-FAB9-3341-BD0C-498FB4FDFEF1}"/>
              </c:ext>
            </c:extLst>
          </c:dPt>
          <c:dPt>
            <c:idx val="5"/>
            <c:invertIfNegative val="0"/>
            <c:bubble3D val="0"/>
            <c:spPr>
              <a:solidFill>
                <a:srgbClr val="9ECD8E"/>
              </a:solidFill>
              <a:ln>
                <a:noFill/>
              </a:ln>
              <a:effectLst/>
            </c:spPr>
            <c:extLst>
              <c:ext xmlns:c16="http://schemas.microsoft.com/office/drawing/2014/chart" uri="{C3380CC4-5D6E-409C-BE32-E72D297353CC}">
                <c16:uniqueId val="{00000004-FAB9-3341-BD0C-498FB4FDFEF1}"/>
              </c:ext>
            </c:extLst>
          </c:dPt>
          <c:dPt>
            <c:idx val="6"/>
            <c:invertIfNegative val="0"/>
            <c:bubble3D val="0"/>
            <c:spPr>
              <a:solidFill>
                <a:srgbClr val="05B050"/>
              </a:solidFill>
              <a:ln>
                <a:noFill/>
              </a:ln>
              <a:effectLst/>
            </c:spPr>
            <c:extLst>
              <c:ext xmlns:c16="http://schemas.microsoft.com/office/drawing/2014/chart" uri="{C3380CC4-5D6E-409C-BE32-E72D297353CC}">
                <c16:uniqueId val="{00000003-FAB9-3341-BD0C-498FB4FDFEF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Blad1!$A$2:$A$8</c:f>
              <c:strCache>
                <c:ptCount val="7"/>
                <c:pt idx="0">
                  <c:v>Starka kritiker</c:v>
                </c:pt>
                <c:pt idx="1">
                  <c:v>Missnöjda med förståelse, råd och vägledning samt motivering</c:v>
                </c:pt>
                <c:pt idx="2">
                  <c:v>Missnöjda med information och tid</c:v>
                </c:pt>
                <c:pt idx="3">
                  <c:v>Positiva men skeptiska till information</c:v>
                </c:pt>
                <c:pt idx="4">
                  <c:v>Positiva men kritiska till förståelse, råd och vägledning</c:v>
                </c:pt>
                <c:pt idx="5">
                  <c:v>Positiva</c:v>
                </c:pt>
                <c:pt idx="6">
                  <c:v>Starkt positiva</c:v>
                </c:pt>
              </c:strCache>
            </c:strRef>
          </c:cat>
          <c:val>
            <c:numRef>
              <c:f>Blad1!$B$2:$B$8</c:f>
              <c:numCache>
                <c:formatCode>0%</c:formatCode>
                <c:ptCount val="7"/>
                <c:pt idx="0">
                  <c:v>1.2999999999999999E-2</c:v>
                </c:pt>
                <c:pt idx="1">
                  <c:v>6.3E-2</c:v>
                </c:pt>
                <c:pt idx="2">
                  <c:v>8.8999999999999996E-2</c:v>
                </c:pt>
                <c:pt idx="3">
                  <c:v>0.17699999999999999</c:v>
                </c:pt>
                <c:pt idx="4">
                  <c:v>5.0999999999999997E-2</c:v>
                </c:pt>
                <c:pt idx="5">
                  <c:v>0.22800000000000001</c:v>
                </c:pt>
                <c:pt idx="6">
                  <c:v>0.38</c:v>
                </c:pt>
              </c:numCache>
            </c:numRef>
          </c:val>
          <c:extLst>
            <c:ext xmlns:c16="http://schemas.microsoft.com/office/drawing/2014/chart" uri="{C3380CC4-5D6E-409C-BE32-E72D297353CC}">
              <c16:uniqueId val="{00000000-FAB9-3341-BD0C-498FB4FDFEF1}"/>
            </c:ext>
          </c:extLst>
        </c:ser>
        <c:dLbls>
          <c:dLblPos val="outEnd"/>
          <c:showLegendKey val="0"/>
          <c:showVal val="1"/>
          <c:showCatName val="0"/>
          <c:showSerName val="0"/>
          <c:showPercent val="0"/>
          <c:showBubbleSize val="0"/>
        </c:dLbls>
        <c:gapWidth val="182"/>
        <c:axId val="1018539679"/>
        <c:axId val="1018961983"/>
      </c:barChart>
      <c:catAx>
        <c:axId val="10185396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961983"/>
        <c:crosses val="autoZero"/>
        <c:auto val="1"/>
        <c:lblAlgn val="ctr"/>
        <c:lblOffset val="100"/>
        <c:noMultiLvlLbl val="0"/>
      </c:catAx>
      <c:valAx>
        <c:axId val="10189619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01853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B704CB-EBE4-DE4E-8E5F-0CDED591F011}"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sv-SE"/>
        </a:p>
      </dgm:t>
    </dgm:pt>
    <dgm:pt modelId="{D710AE75-C7A1-EF4A-BA95-639114C81E45}">
      <dgm:prSet phldrT="[Text]" custT="1"/>
      <dgm:spPr/>
      <dgm:t>
        <a:bodyPr/>
        <a:lstStyle/>
        <a:p>
          <a:r>
            <a:rPr lang="sv-SE" sz="1600" dirty="0"/>
            <a:t>Positivt</a:t>
          </a:r>
        </a:p>
      </dgm:t>
    </dgm:pt>
    <dgm:pt modelId="{A7A79DB9-F9E8-504E-B84F-BCCEED2F571C}" type="parTrans" cxnId="{7722D25A-0A6B-3E46-BB3F-9D765B4334BC}">
      <dgm:prSet/>
      <dgm:spPr/>
      <dgm:t>
        <a:bodyPr/>
        <a:lstStyle/>
        <a:p>
          <a:endParaRPr lang="sv-SE" sz="1600"/>
        </a:p>
      </dgm:t>
    </dgm:pt>
    <dgm:pt modelId="{3842D05F-E5EA-954F-A028-A8AD01CB0869}" type="sibTrans" cxnId="{7722D25A-0A6B-3E46-BB3F-9D765B4334BC}">
      <dgm:prSet/>
      <dgm:spPr/>
      <dgm:t>
        <a:bodyPr/>
        <a:lstStyle/>
        <a:p>
          <a:endParaRPr lang="sv-SE" sz="1600"/>
        </a:p>
      </dgm:t>
    </dgm:pt>
    <dgm:pt modelId="{62DEABE1-E6C6-994A-96BA-64514DE4B672}">
      <dgm:prSet phldrT="[Text]" custT="1"/>
      <dgm:spPr/>
      <dgm:t>
        <a:bodyPr/>
        <a:lstStyle/>
        <a:p>
          <a:r>
            <a:rPr lang="sv-SE" sz="1600" dirty="0"/>
            <a:t>Rutiner</a:t>
          </a:r>
        </a:p>
      </dgm:t>
    </dgm:pt>
    <dgm:pt modelId="{C6B70C9B-4DD7-4247-983F-FA54003D860E}" type="parTrans" cxnId="{D7F7C46A-788F-E946-B730-8A59004A8D0A}">
      <dgm:prSet/>
      <dgm:spPr/>
      <dgm:t>
        <a:bodyPr/>
        <a:lstStyle/>
        <a:p>
          <a:endParaRPr lang="sv-SE" sz="1600"/>
        </a:p>
      </dgm:t>
    </dgm:pt>
    <dgm:pt modelId="{6A5A16FF-6388-5945-9E27-95192EEDF9EC}" type="sibTrans" cxnId="{D7F7C46A-788F-E946-B730-8A59004A8D0A}">
      <dgm:prSet/>
      <dgm:spPr/>
      <dgm:t>
        <a:bodyPr/>
        <a:lstStyle/>
        <a:p>
          <a:endParaRPr lang="sv-SE" sz="1600"/>
        </a:p>
      </dgm:t>
    </dgm:pt>
    <dgm:pt modelId="{F6633B00-0B95-6744-9677-CAB1DEB5ED13}">
      <dgm:prSet phldrT="[Text]" custT="1"/>
      <dgm:spPr/>
      <dgm:t>
        <a:bodyPr/>
        <a:lstStyle/>
        <a:p>
          <a:r>
            <a:rPr lang="sv-SE" sz="1600" dirty="0"/>
            <a:t>Tid</a:t>
          </a:r>
        </a:p>
      </dgm:t>
    </dgm:pt>
    <dgm:pt modelId="{33484C14-DB51-854D-B9D5-8CD280ED5E2E}" type="parTrans" cxnId="{BD35AEBD-128C-544A-9A1D-70B4A45984D1}">
      <dgm:prSet/>
      <dgm:spPr/>
      <dgm:t>
        <a:bodyPr/>
        <a:lstStyle/>
        <a:p>
          <a:endParaRPr lang="sv-SE" sz="1600"/>
        </a:p>
      </dgm:t>
    </dgm:pt>
    <dgm:pt modelId="{D6B3D7E5-9E9E-1E44-AE14-5883544C9CB6}" type="sibTrans" cxnId="{BD35AEBD-128C-544A-9A1D-70B4A45984D1}">
      <dgm:prSet/>
      <dgm:spPr/>
      <dgm:t>
        <a:bodyPr/>
        <a:lstStyle/>
        <a:p>
          <a:endParaRPr lang="sv-SE" sz="1600"/>
        </a:p>
      </dgm:t>
    </dgm:pt>
    <dgm:pt modelId="{5BA64312-26ED-7D4C-96D9-8F89E3A8375E}">
      <dgm:prSet phldrT="[Text]" custT="1"/>
      <dgm:spPr/>
      <dgm:t>
        <a:bodyPr/>
        <a:lstStyle/>
        <a:p>
          <a:r>
            <a:rPr lang="sv-SE" sz="1600" dirty="0"/>
            <a:t>Negativt</a:t>
          </a:r>
        </a:p>
      </dgm:t>
    </dgm:pt>
    <dgm:pt modelId="{EC02CE0A-01DF-404D-88E9-8873C56C0987}" type="parTrans" cxnId="{1B499432-B8F6-B041-BA11-8D05A0771EE4}">
      <dgm:prSet/>
      <dgm:spPr/>
      <dgm:t>
        <a:bodyPr/>
        <a:lstStyle/>
        <a:p>
          <a:endParaRPr lang="sv-SE" sz="1600"/>
        </a:p>
      </dgm:t>
    </dgm:pt>
    <dgm:pt modelId="{DAFE6B6E-3F83-4E4A-9DEE-6143AD7BD93D}" type="sibTrans" cxnId="{1B499432-B8F6-B041-BA11-8D05A0771EE4}">
      <dgm:prSet/>
      <dgm:spPr/>
      <dgm:t>
        <a:bodyPr/>
        <a:lstStyle/>
        <a:p>
          <a:endParaRPr lang="sv-SE" sz="1600"/>
        </a:p>
      </dgm:t>
    </dgm:pt>
    <dgm:pt modelId="{D4479AFB-79E1-1A46-90E6-BA27103A73E1}">
      <dgm:prSet phldrT="[Text]" custT="1"/>
      <dgm:spPr/>
      <dgm:t>
        <a:bodyPr/>
        <a:lstStyle/>
        <a:p>
          <a:r>
            <a:rPr lang="sv-SE" sz="1600" dirty="0"/>
            <a:t>Rutiner</a:t>
          </a:r>
        </a:p>
      </dgm:t>
    </dgm:pt>
    <dgm:pt modelId="{B7BDE08B-2A3A-344B-B3CF-48D67A05F3A4}" type="parTrans" cxnId="{2FE916F7-8C3A-3746-8E23-4FA7058A845C}">
      <dgm:prSet/>
      <dgm:spPr/>
      <dgm:t>
        <a:bodyPr/>
        <a:lstStyle/>
        <a:p>
          <a:endParaRPr lang="sv-SE" sz="1600"/>
        </a:p>
      </dgm:t>
    </dgm:pt>
    <dgm:pt modelId="{1772892B-3F50-CA4C-8460-171560658D8E}" type="sibTrans" cxnId="{2FE916F7-8C3A-3746-8E23-4FA7058A845C}">
      <dgm:prSet/>
      <dgm:spPr/>
      <dgm:t>
        <a:bodyPr/>
        <a:lstStyle/>
        <a:p>
          <a:endParaRPr lang="sv-SE" sz="1600"/>
        </a:p>
      </dgm:t>
    </dgm:pt>
    <dgm:pt modelId="{F081505C-5972-E84F-A693-DDF5D933A9F4}">
      <dgm:prSet custT="1"/>
      <dgm:spPr/>
      <dgm:t>
        <a:bodyPr/>
        <a:lstStyle/>
        <a:p>
          <a:r>
            <a:rPr lang="sv-SE" sz="1600" dirty="0"/>
            <a:t>Engagemang</a:t>
          </a:r>
        </a:p>
      </dgm:t>
    </dgm:pt>
    <dgm:pt modelId="{1FB9B378-9907-BD41-AF56-0D7D1A9CB285}" type="parTrans" cxnId="{60152A49-4C3E-4444-814E-14589B35379F}">
      <dgm:prSet/>
      <dgm:spPr/>
      <dgm:t>
        <a:bodyPr/>
        <a:lstStyle/>
        <a:p>
          <a:endParaRPr lang="sv-SE" sz="1600"/>
        </a:p>
      </dgm:t>
    </dgm:pt>
    <dgm:pt modelId="{764C400A-F136-084A-ABE6-D6D6B968B161}" type="sibTrans" cxnId="{60152A49-4C3E-4444-814E-14589B35379F}">
      <dgm:prSet/>
      <dgm:spPr/>
      <dgm:t>
        <a:bodyPr/>
        <a:lstStyle/>
        <a:p>
          <a:endParaRPr lang="sv-SE" sz="1600"/>
        </a:p>
      </dgm:t>
    </dgm:pt>
    <dgm:pt modelId="{C0E6C480-A033-6948-92B7-B31876E9A754}">
      <dgm:prSet phldrT="[Text]" custT="1"/>
      <dgm:spPr/>
      <dgm:t>
        <a:bodyPr/>
        <a:lstStyle/>
        <a:p>
          <a:r>
            <a:rPr lang="sv-SE" sz="1600" dirty="0"/>
            <a:t>motiverade ställningstaganden/beslut?</a:t>
          </a:r>
        </a:p>
      </dgm:t>
    </dgm:pt>
    <dgm:pt modelId="{D5B48DE0-FD9A-B945-A4F4-5EEAF1560D6B}" type="sibTrans" cxnId="{88299FCB-DB11-5240-924C-D0E1845BC676}">
      <dgm:prSet/>
      <dgm:spPr/>
      <dgm:t>
        <a:bodyPr/>
        <a:lstStyle/>
        <a:p>
          <a:endParaRPr lang="sv-SE" sz="1600"/>
        </a:p>
      </dgm:t>
    </dgm:pt>
    <dgm:pt modelId="{EE4DFCCA-0754-E643-9979-54444F4FB567}" type="parTrans" cxnId="{88299FCB-DB11-5240-924C-D0E1845BC676}">
      <dgm:prSet/>
      <dgm:spPr/>
      <dgm:t>
        <a:bodyPr/>
        <a:lstStyle/>
        <a:p>
          <a:endParaRPr lang="sv-SE" sz="1600"/>
        </a:p>
      </dgm:t>
    </dgm:pt>
    <dgm:pt modelId="{7DC03564-8051-7B4A-9433-6EDBD936A284}">
      <dgm:prSet phldrT="[Text]" custT="1"/>
      <dgm:spPr/>
      <dgm:t>
        <a:bodyPr/>
        <a:lstStyle/>
        <a:p>
          <a:r>
            <a:rPr lang="sv-SE" sz="1600" dirty="0"/>
            <a:t>Förståelse</a:t>
          </a:r>
        </a:p>
      </dgm:t>
    </dgm:pt>
    <dgm:pt modelId="{89DA2FBB-1E33-104D-8231-A6C40AAB7139}" type="parTrans" cxnId="{43E46F2F-B853-834D-BFE5-60DF78FBDA46}">
      <dgm:prSet/>
      <dgm:spPr/>
      <dgm:t>
        <a:bodyPr/>
        <a:lstStyle/>
        <a:p>
          <a:endParaRPr lang="sv-SE" sz="1600"/>
        </a:p>
      </dgm:t>
    </dgm:pt>
    <dgm:pt modelId="{E8160B20-2D6E-1648-8368-8FDF89C193A5}" type="sibTrans" cxnId="{43E46F2F-B853-834D-BFE5-60DF78FBDA46}">
      <dgm:prSet/>
      <dgm:spPr/>
      <dgm:t>
        <a:bodyPr/>
        <a:lstStyle/>
        <a:p>
          <a:endParaRPr lang="sv-SE" sz="1600"/>
        </a:p>
      </dgm:t>
    </dgm:pt>
    <dgm:pt modelId="{8139FD05-4D02-354A-979C-9B089FAA6F61}">
      <dgm:prSet custT="1"/>
      <dgm:spPr/>
      <dgm:t>
        <a:bodyPr/>
        <a:lstStyle/>
        <a:p>
          <a:r>
            <a:rPr lang="sv-SE" sz="1600" dirty="0"/>
            <a:t>Tid + engagemang</a:t>
          </a:r>
        </a:p>
      </dgm:t>
    </dgm:pt>
    <dgm:pt modelId="{BDA12F1B-731D-1243-82EA-ED25DD16EFC7}" type="parTrans" cxnId="{7E214B7D-F722-A943-A857-16DFC581ACFA}">
      <dgm:prSet/>
      <dgm:spPr/>
      <dgm:t>
        <a:bodyPr/>
        <a:lstStyle/>
        <a:p>
          <a:endParaRPr lang="sv-SE" sz="1600"/>
        </a:p>
      </dgm:t>
    </dgm:pt>
    <dgm:pt modelId="{B9DE5226-EEA7-6B4A-A59E-9EEE3F4C61E6}" type="sibTrans" cxnId="{7E214B7D-F722-A943-A857-16DFC581ACFA}">
      <dgm:prSet/>
      <dgm:spPr/>
      <dgm:t>
        <a:bodyPr/>
        <a:lstStyle/>
        <a:p>
          <a:endParaRPr lang="sv-SE" sz="1600"/>
        </a:p>
      </dgm:t>
    </dgm:pt>
    <dgm:pt modelId="{68061B7E-CDBD-C94D-9CA9-E3CA334D852E}" type="pres">
      <dgm:prSet presAssocID="{9EB704CB-EBE4-DE4E-8E5F-0CDED591F011}" presName="diagram" presStyleCnt="0">
        <dgm:presLayoutVars>
          <dgm:chPref val="1"/>
          <dgm:dir/>
          <dgm:animOne val="branch"/>
          <dgm:animLvl val="lvl"/>
          <dgm:resizeHandles/>
        </dgm:presLayoutVars>
      </dgm:prSet>
      <dgm:spPr/>
    </dgm:pt>
    <dgm:pt modelId="{2B1BD970-2DF9-BF49-86AB-023F4ECDE6D7}" type="pres">
      <dgm:prSet presAssocID="{D710AE75-C7A1-EF4A-BA95-639114C81E45}" presName="root" presStyleCnt="0"/>
      <dgm:spPr/>
    </dgm:pt>
    <dgm:pt modelId="{578ADAE9-891F-4447-90AF-EBAFD20A90F1}" type="pres">
      <dgm:prSet presAssocID="{D710AE75-C7A1-EF4A-BA95-639114C81E45}" presName="rootComposite" presStyleCnt="0"/>
      <dgm:spPr/>
    </dgm:pt>
    <dgm:pt modelId="{C86EEAE6-8F71-404E-87A5-1EE89DF8A085}" type="pres">
      <dgm:prSet presAssocID="{D710AE75-C7A1-EF4A-BA95-639114C81E45}" presName="rootText" presStyleLbl="node1" presStyleIdx="0" presStyleCnt="2" custScaleX="200458"/>
      <dgm:spPr/>
    </dgm:pt>
    <dgm:pt modelId="{5A8C0884-9330-C44D-B47A-FCAB04A6F9A5}" type="pres">
      <dgm:prSet presAssocID="{D710AE75-C7A1-EF4A-BA95-639114C81E45}" presName="rootConnector" presStyleLbl="node1" presStyleIdx="0" presStyleCnt="2"/>
      <dgm:spPr/>
    </dgm:pt>
    <dgm:pt modelId="{576C7DB4-DAC0-7245-B15F-38B5F7228748}" type="pres">
      <dgm:prSet presAssocID="{D710AE75-C7A1-EF4A-BA95-639114C81E45}" presName="childShape" presStyleCnt="0"/>
      <dgm:spPr/>
    </dgm:pt>
    <dgm:pt modelId="{7BE42DA4-5AA2-344E-BA46-FEA4F12B06B4}" type="pres">
      <dgm:prSet presAssocID="{C6B70C9B-4DD7-4247-983F-FA54003D860E}" presName="Name13" presStyleLbl="parChTrans1D2" presStyleIdx="0" presStyleCnt="7"/>
      <dgm:spPr/>
    </dgm:pt>
    <dgm:pt modelId="{9ACDE98D-0878-B34B-83DE-D5313EAD01B0}" type="pres">
      <dgm:prSet presAssocID="{62DEABE1-E6C6-994A-96BA-64514DE4B672}" presName="childText" presStyleLbl="bgAcc1" presStyleIdx="0" presStyleCnt="7" custScaleX="179662">
        <dgm:presLayoutVars>
          <dgm:bulletEnabled val="1"/>
        </dgm:presLayoutVars>
      </dgm:prSet>
      <dgm:spPr/>
    </dgm:pt>
    <dgm:pt modelId="{E6498EC2-772A-6F44-9231-1FFCC232B512}" type="pres">
      <dgm:prSet presAssocID="{33484C14-DB51-854D-B9D5-8CD280ED5E2E}" presName="Name13" presStyleLbl="parChTrans1D2" presStyleIdx="1" presStyleCnt="7"/>
      <dgm:spPr/>
    </dgm:pt>
    <dgm:pt modelId="{F590539C-9BF6-5B41-B482-F82AAD639B62}" type="pres">
      <dgm:prSet presAssocID="{F6633B00-0B95-6744-9677-CAB1DEB5ED13}" presName="childText" presStyleLbl="bgAcc1" presStyleIdx="1" presStyleCnt="7" custScaleX="179662">
        <dgm:presLayoutVars>
          <dgm:bulletEnabled val="1"/>
        </dgm:presLayoutVars>
      </dgm:prSet>
      <dgm:spPr/>
    </dgm:pt>
    <dgm:pt modelId="{6063A3BD-A2E3-DE43-84CD-E0B8DDEC7887}" type="pres">
      <dgm:prSet presAssocID="{1FB9B378-9907-BD41-AF56-0D7D1A9CB285}" presName="Name13" presStyleLbl="parChTrans1D2" presStyleIdx="2" presStyleCnt="7"/>
      <dgm:spPr/>
    </dgm:pt>
    <dgm:pt modelId="{1B2B40D5-D874-5347-A5A5-F38AAD08545A}" type="pres">
      <dgm:prSet presAssocID="{F081505C-5972-E84F-A693-DDF5D933A9F4}" presName="childText" presStyleLbl="bgAcc1" presStyleIdx="2" presStyleCnt="7" custScaleX="179662">
        <dgm:presLayoutVars>
          <dgm:bulletEnabled val="1"/>
        </dgm:presLayoutVars>
      </dgm:prSet>
      <dgm:spPr/>
    </dgm:pt>
    <dgm:pt modelId="{4B304185-E29D-2F4F-B7F0-7B12776592C6}" type="pres">
      <dgm:prSet presAssocID="{5BA64312-26ED-7D4C-96D9-8F89E3A8375E}" presName="root" presStyleCnt="0"/>
      <dgm:spPr/>
    </dgm:pt>
    <dgm:pt modelId="{4BE171E5-0099-7C43-845E-9B271F9AD51E}" type="pres">
      <dgm:prSet presAssocID="{5BA64312-26ED-7D4C-96D9-8F89E3A8375E}" presName="rootComposite" presStyleCnt="0"/>
      <dgm:spPr/>
    </dgm:pt>
    <dgm:pt modelId="{EF173447-55E0-274F-80D5-0674C36336D2}" type="pres">
      <dgm:prSet presAssocID="{5BA64312-26ED-7D4C-96D9-8F89E3A8375E}" presName="rootText" presStyleLbl="node1" presStyleIdx="1" presStyleCnt="2" custScaleX="234060"/>
      <dgm:spPr/>
    </dgm:pt>
    <dgm:pt modelId="{9D3B8304-96CF-174C-A447-E3D504C57FEA}" type="pres">
      <dgm:prSet presAssocID="{5BA64312-26ED-7D4C-96D9-8F89E3A8375E}" presName="rootConnector" presStyleLbl="node1" presStyleIdx="1" presStyleCnt="2"/>
      <dgm:spPr/>
    </dgm:pt>
    <dgm:pt modelId="{49BBE819-1AAF-5C42-BF16-C385AE1CE6E3}" type="pres">
      <dgm:prSet presAssocID="{5BA64312-26ED-7D4C-96D9-8F89E3A8375E}" presName="childShape" presStyleCnt="0"/>
      <dgm:spPr/>
    </dgm:pt>
    <dgm:pt modelId="{6D930B7E-3831-B045-8E1C-11E88630D2E0}" type="pres">
      <dgm:prSet presAssocID="{EE4DFCCA-0754-E643-9979-54444F4FB567}" presName="Name13" presStyleLbl="parChTrans1D2" presStyleIdx="3" presStyleCnt="7"/>
      <dgm:spPr/>
    </dgm:pt>
    <dgm:pt modelId="{B6CF93D1-38CD-1C48-99EA-A40DFE26842B}" type="pres">
      <dgm:prSet presAssocID="{C0E6C480-A033-6948-92B7-B31876E9A754}" presName="childText" presStyleLbl="bgAcc1" presStyleIdx="3" presStyleCnt="7" custScaleX="234984">
        <dgm:presLayoutVars>
          <dgm:bulletEnabled val="1"/>
        </dgm:presLayoutVars>
      </dgm:prSet>
      <dgm:spPr/>
    </dgm:pt>
    <dgm:pt modelId="{77677DAA-38C4-4347-B311-3813084BF8D1}" type="pres">
      <dgm:prSet presAssocID="{B7BDE08B-2A3A-344B-B3CF-48D67A05F3A4}" presName="Name13" presStyleLbl="parChTrans1D2" presStyleIdx="4" presStyleCnt="7"/>
      <dgm:spPr/>
    </dgm:pt>
    <dgm:pt modelId="{F950009D-2C9C-A644-9171-CC0C77E1DF7B}" type="pres">
      <dgm:prSet presAssocID="{D4479AFB-79E1-1A46-90E6-BA27103A73E1}" presName="childText" presStyleLbl="bgAcc1" presStyleIdx="4" presStyleCnt="7" custScaleX="234984">
        <dgm:presLayoutVars>
          <dgm:bulletEnabled val="1"/>
        </dgm:presLayoutVars>
      </dgm:prSet>
      <dgm:spPr/>
    </dgm:pt>
    <dgm:pt modelId="{B7F5599F-6833-2C44-861A-B226E0F14CC8}" type="pres">
      <dgm:prSet presAssocID="{89DA2FBB-1E33-104D-8231-A6C40AAB7139}" presName="Name13" presStyleLbl="parChTrans1D2" presStyleIdx="5" presStyleCnt="7"/>
      <dgm:spPr/>
    </dgm:pt>
    <dgm:pt modelId="{ABF2C239-CB27-A942-8A96-0C9B1489B65D}" type="pres">
      <dgm:prSet presAssocID="{7DC03564-8051-7B4A-9433-6EDBD936A284}" presName="childText" presStyleLbl="bgAcc1" presStyleIdx="5" presStyleCnt="7" custScaleX="234984">
        <dgm:presLayoutVars>
          <dgm:bulletEnabled val="1"/>
        </dgm:presLayoutVars>
      </dgm:prSet>
      <dgm:spPr/>
    </dgm:pt>
    <dgm:pt modelId="{20EC5657-4478-0A45-A0B1-150CF8600A37}" type="pres">
      <dgm:prSet presAssocID="{BDA12F1B-731D-1243-82EA-ED25DD16EFC7}" presName="Name13" presStyleLbl="parChTrans1D2" presStyleIdx="6" presStyleCnt="7"/>
      <dgm:spPr/>
    </dgm:pt>
    <dgm:pt modelId="{D44D9056-58B5-E04F-92A7-B7E088B3B8C8}" type="pres">
      <dgm:prSet presAssocID="{8139FD05-4D02-354A-979C-9B089FAA6F61}" presName="childText" presStyleLbl="bgAcc1" presStyleIdx="6" presStyleCnt="7" custScaleX="234984">
        <dgm:presLayoutVars>
          <dgm:bulletEnabled val="1"/>
        </dgm:presLayoutVars>
      </dgm:prSet>
      <dgm:spPr/>
    </dgm:pt>
  </dgm:ptLst>
  <dgm:cxnLst>
    <dgm:cxn modelId="{79DCD706-B981-654B-BE5D-7E034C3A248C}" type="presOf" srcId="{89DA2FBB-1E33-104D-8231-A6C40AAB7139}" destId="{B7F5599F-6833-2C44-861A-B226E0F14CC8}" srcOrd="0" destOrd="0" presId="urn:microsoft.com/office/officeart/2005/8/layout/hierarchy3"/>
    <dgm:cxn modelId="{9003130A-A2BE-1547-8CE0-FE82C18141F2}" type="presOf" srcId="{62DEABE1-E6C6-994A-96BA-64514DE4B672}" destId="{9ACDE98D-0878-B34B-83DE-D5313EAD01B0}" srcOrd="0" destOrd="0" presId="urn:microsoft.com/office/officeart/2005/8/layout/hierarchy3"/>
    <dgm:cxn modelId="{FF49D41B-56D4-D748-A89D-EC2FED630F1B}" type="presOf" srcId="{C6B70C9B-4DD7-4247-983F-FA54003D860E}" destId="{7BE42DA4-5AA2-344E-BA46-FEA4F12B06B4}" srcOrd="0" destOrd="0" presId="urn:microsoft.com/office/officeart/2005/8/layout/hierarchy3"/>
    <dgm:cxn modelId="{10EE2521-3D85-CD4D-9357-4F031A37BA68}" type="presOf" srcId="{33484C14-DB51-854D-B9D5-8CD280ED5E2E}" destId="{E6498EC2-772A-6F44-9231-1FFCC232B512}" srcOrd="0" destOrd="0" presId="urn:microsoft.com/office/officeart/2005/8/layout/hierarchy3"/>
    <dgm:cxn modelId="{504CF428-E5DB-D940-AB6F-9D4C0583DA0A}" type="presOf" srcId="{D710AE75-C7A1-EF4A-BA95-639114C81E45}" destId="{C86EEAE6-8F71-404E-87A5-1EE89DF8A085}" srcOrd="0" destOrd="0" presId="urn:microsoft.com/office/officeart/2005/8/layout/hierarchy3"/>
    <dgm:cxn modelId="{E4F8532D-8E2E-BC49-88EB-7073EA3AC17A}" type="presOf" srcId="{5BA64312-26ED-7D4C-96D9-8F89E3A8375E}" destId="{EF173447-55E0-274F-80D5-0674C36336D2}" srcOrd="0" destOrd="0" presId="urn:microsoft.com/office/officeart/2005/8/layout/hierarchy3"/>
    <dgm:cxn modelId="{43E46F2F-B853-834D-BFE5-60DF78FBDA46}" srcId="{5BA64312-26ED-7D4C-96D9-8F89E3A8375E}" destId="{7DC03564-8051-7B4A-9433-6EDBD936A284}" srcOrd="2" destOrd="0" parTransId="{89DA2FBB-1E33-104D-8231-A6C40AAB7139}" sibTransId="{E8160B20-2D6E-1648-8368-8FDF89C193A5}"/>
    <dgm:cxn modelId="{A900B52F-E207-CC43-B92F-422358CB514E}" type="presOf" srcId="{EE4DFCCA-0754-E643-9979-54444F4FB567}" destId="{6D930B7E-3831-B045-8E1C-11E88630D2E0}" srcOrd="0" destOrd="0" presId="urn:microsoft.com/office/officeart/2005/8/layout/hierarchy3"/>
    <dgm:cxn modelId="{1B499432-B8F6-B041-BA11-8D05A0771EE4}" srcId="{9EB704CB-EBE4-DE4E-8E5F-0CDED591F011}" destId="{5BA64312-26ED-7D4C-96D9-8F89E3A8375E}" srcOrd="1" destOrd="0" parTransId="{EC02CE0A-01DF-404D-88E9-8873C56C0987}" sibTransId="{DAFE6B6E-3F83-4E4A-9DEE-6143AD7BD93D}"/>
    <dgm:cxn modelId="{DA93ED5D-4099-4349-A06D-E403C6292DFD}" type="presOf" srcId="{7DC03564-8051-7B4A-9433-6EDBD936A284}" destId="{ABF2C239-CB27-A942-8A96-0C9B1489B65D}" srcOrd="0" destOrd="0" presId="urn:microsoft.com/office/officeart/2005/8/layout/hierarchy3"/>
    <dgm:cxn modelId="{8E5D1961-55AB-4A45-ABB7-94EEBB482FA8}" type="presOf" srcId="{8139FD05-4D02-354A-979C-9B089FAA6F61}" destId="{D44D9056-58B5-E04F-92A7-B7E088B3B8C8}" srcOrd="0" destOrd="0" presId="urn:microsoft.com/office/officeart/2005/8/layout/hierarchy3"/>
    <dgm:cxn modelId="{60152A49-4C3E-4444-814E-14589B35379F}" srcId="{D710AE75-C7A1-EF4A-BA95-639114C81E45}" destId="{F081505C-5972-E84F-A693-DDF5D933A9F4}" srcOrd="2" destOrd="0" parTransId="{1FB9B378-9907-BD41-AF56-0D7D1A9CB285}" sibTransId="{764C400A-F136-084A-ABE6-D6D6B968B161}"/>
    <dgm:cxn modelId="{D7F7C46A-788F-E946-B730-8A59004A8D0A}" srcId="{D710AE75-C7A1-EF4A-BA95-639114C81E45}" destId="{62DEABE1-E6C6-994A-96BA-64514DE4B672}" srcOrd="0" destOrd="0" parTransId="{C6B70C9B-4DD7-4247-983F-FA54003D860E}" sibTransId="{6A5A16FF-6388-5945-9E27-95192EEDF9EC}"/>
    <dgm:cxn modelId="{3C7F706E-DC98-9245-BA3A-1BAD8C549CCD}" type="presOf" srcId="{D4479AFB-79E1-1A46-90E6-BA27103A73E1}" destId="{F950009D-2C9C-A644-9171-CC0C77E1DF7B}" srcOrd="0" destOrd="0" presId="urn:microsoft.com/office/officeart/2005/8/layout/hierarchy3"/>
    <dgm:cxn modelId="{7722D25A-0A6B-3E46-BB3F-9D765B4334BC}" srcId="{9EB704CB-EBE4-DE4E-8E5F-0CDED591F011}" destId="{D710AE75-C7A1-EF4A-BA95-639114C81E45}" srcOrd="0" destOrd="0" parTransId="{A7A79DB9-F9E8-504E-B84F-BCCEED2F571C}" sibTransId="{3842D05F-E5EA-954F-A028-A8AD01CB0869}"/>
    <dgm:cxn modelId="{7E214B7D-F722-A943-A857-16DFC581ACFA}" srcId="{5BA64312-26ED-7D4C-96D9-8F89E3A8375E}" destId="{8139FD05-4D02-354A-979C-9B089FAA6F61}" srcOrd="3" destOrd="0" parTransId="{BDA12F1B-731D-1243-82EA-ED25DD16EFC7}" sibTransId="{B9DE5226-EEA7-6B4A-A59E-9EEE3F4C61E6}"/>
    <dgm:cxn modelId="{732C787D-D497-EC42-A7DF-1F70D9F51145}" type="presOf" srcId="{F6633B00-0B95-6744-9677-CAB1DEB5ED13}" destId="{F590539C-9BF6-5B41-B482-F82AAD639B62}" srcOrd="0" destOrd="0" presId="urn:microsoft.com/office/officeart/2005/8/layout/hierarchy3"/>
    <dgm:cxn modelId="{A6D632A3-7EBE-C247-962A-1B5046B40A9D}" type="presOf" srcId="{9EB704CB-EBE4-DE4E-8E5F-0CDED591F011}" destId="{68061B7E-CDBD-C94D-9CA9-E3CA334D852E}" srcOrd="0" destOrd="0" presId="urn:microsoft.com/office/officeart/2005/8/layout/hierarchy3"/>
    <dgm:cxn modelId="{EC650AB2-FF75-314C-B892-6AA7FB777C28}" type="presOf" srcId="{C0E6C480-A033-6948-92B7-B31876E9A754}" destId="{B6CF93D1-38CD-1C48-99EA-A40DFE26842B}" srcOrd="0" destOrd="0" presId="urn:microsoft.com/office/officeart/2005/8/layout/hierarchy3"/>
    <dgm:cxn modelId="{4225B0B6-9078-A540-BFE1-8F176A44A0C9}" type="presOf" srcId="{F081505C-5972-E84F-A693-DDF5D933A9F4}" destId="{1B2B40D5-D874-5347-A5A5-F38AAD08545A}" srcOrd="0" destOrd="0" presId="urn:microsoft.com/office/officeart/2005/8/layout/hierarchy3"/>
    <dgm:cxn modelId="{235EB4BA-ADEC-9D4D-96BF-7B08B4F51AE0}" type="presOf" srcId="{1FB9B378-9907-BD41-AF56-0D7D1A9CB285}" destId="{6063A3BD-A2E3-DE43-84CD-E0B8DDEC7887}" srcOrd="0" destOrd="0" presId="urn:microsoft.com/office/officeart/2005/8/layout/hierarchy3"/>
    <dgm:cxn modelId="{BD35AEBD-128C-544A-9A1D-70B4A45984D1}" srcId="{D710AE75-C7A1-EF4A-BA95-639114C81E45}" destId="{F6633B00-0B95-6744-9677-CAB1DEB5ED13}" srcOrd="1" destOrd="0" parTransId="{33484C14-DB51-854D-B9D5-8CD280ED5E2E}" sibTransId="{D6B3D7E5-9E9E-1E44-AE14-5883544C9CB6}"/>
    <dgm:cxn modelId="{88299FCB-DB11-5240-924C-D0E1845BC676}" srcId="{5BA64312-26ED-7D4C-96D9-8F89E3A8375E}" destId="{C0E6C480-A033-6948-92B7-B31876E9A754}" srcOrd="0" destOrd="0" parTransId="{EE4DFCCA-0754-E643-9979-54444F4FB567}" sibTransId="{D5B48DE0-FD9A-B945-A4F4-5EEAF1560D6B}"/>
    <dgm:cxn modelId="{F117DBD8-79CB-9A4B-A889-1A0043F67110}" type="presOf" srcId="{B7BDE08B-2A3A-344B-B3CF-48D67A05F3A4}" destId="{77677DAA-38C4-4347-B311-3813084BF8D1}" srcOrd="0" destOrd="0" presId="urn:microsoft.com/office/officeart/2005/8/layout/hierarchy3"/>
    <dgm:cxn modelId="{BA9358DC-8EF0-D848-8983-A9BAE8862197}" type="presOf" srcId="{D710AE75-C7A1-EF4A-BA95-639114C81E45}" destId="{5A8C0884-9330-C44D-B47A-FCAB04A6F9A5}" srcOrd="1" destOrd="0" presId="urn:microsoft.com/office/officeart/2005/8/layout/hierarchy3"/>
    <dgm:cxn modelId="{F2BE4DDD-6725-4B4E-A789-C9EBCFB2E357}" type="presOf" srcId="{5BA64312-26ED-7D4C-96D9-8F89E3A8375E}" destId="{9D3B8304-96CF-174C-A447-E3D504C57FEA}" srcOrd="1" destOrd="0" presId="urn:microsoft.com/office/officeart/2005/8/layout/hierarchy3"/>
    <dgm:cxn modelId="{0D10E9E4-1B52-A243-8DF8-C8690F591B96}" type="presOf" srcId="{BDA12F1B-731D-1243-82EA-ED25DD16EFC7}" destId="{20EC5657-4478-0A45-A0B1-150CF8600A37}" srcOrd="0" destOrd="0" presId="urn:microsoft.com/office/officeart/2005/8/layout/hierarchy3"/>
    <dgm:cxn modelId="{2FE916F7-8C3A-3746-8E23-4FA7058A845C}" srcId="{5BA64312-26ED-7D4C-96D9-8F89E3A8375E}" destId="{D4479AFB-79E1-1A46-90E6-BA27103A73E1}" srcOrd="1" destOrd="0" parTransId="{B7BDE08B-2A3A-344B-B3CF-48D67A05F3A4}" sibTransId="{1772892B-3F50-CA4C-8460-171560658D8E}"/>
    <dgm:cxn modelId="{F20840E0-FDD0-344F-943A-E52A7250221B}" type="presParOf" srcId="{68061B7E-CDBD-C94D-9CA9-E3CA334D852E}" destId="{2B1BD970-2DF9-BF49-86AB-023F4ECDE6D7}" srcOrd="0" destOrd="0" presId="urn:microsoft.com/office/officeart/2005/8/layout/hierarchy3"/>
    <dgm:cxn modelId="{8D2810CA-E00E-444B-820E-0C9A83BC12E5}" type="presParOf" srcId="{2B1BD970-2DF9-BF49-86AB-023F4ECDE6D7}" destId="{578ADAE9-891F-4447-90AF-EBAFD20A90F1}" srcOrd="0" destOrd="0" presId="urn:microsoft.com/office/officeart/2005/8/layout/hierarchy3"/>
    <dgm:cxn modelId="{68960C66-B63F-6146-85D9-835B8DABCFDE}" type="presParOf" srcId="{578ADAE9-891F-4447-90AF-EBAFD20A90F1}" destId="{C86EEAE6-8F71-404E-87A5-1EE89DF8A085}" srcOrd="0" destOrd="0" presId="urn:microsoft.com/office/officeart/2005/8/layout/hierarchy3"/>
    <dgm:cxn modelId="{9BF997B1-55F2-6D47-A0A9-D7D0F077CB8F}" type="presParOf" srcId="{578ADAE9-891F-4447-90AF-EBAFD20A90F1}" destId="{5A8C0884-9330-C44D-B47A-FCAB04A6F9A5}" srcOrd="1" destOrd="0" presId="urn:microsoft.com/office/officeart/2005/8/layout/hierarchy3"/>
    <dgm:cxn modelId="{6DDE5FDE-D6C2-7A4E-B4B8-C100393E72F3}" type="presParOf" srcId="{2B1BD970-2DF9-BF49-86AB-023F4ECDE6D7}" destId="{576C7DB4-DAC0-7245-B15F-38B5F7228748}" srcOrd="1" destOrd="0" presId="urn:microsoft.com/office/officeart/2005/8/layout/hierarchy3"/>
    <dgm:cxn modelId="{E20880EA-E25E-C84E-96E3-44C43EB9CE99}" type="presParOf" srcId="{576C7DB4-DAC0-7245-B15F-38B5F7228748}" destId="{7BE42DA4-5AA2-344E-BA46-FEA4F12B06B4}" srcOrd="0" destOrd="0" presId="urn:microsoft.com/office/officeart/2005/8/layout/hierarchy3"/>
    <dgm:cxn modelId="{2AD44DFF-B0E3-914F-9F9C-149CFF94D459}" type="presParOf" srcId="{576C7DB4-DAC0-7245-B15F-38B5F7228748}" destId="{9ACDE98D-0878-B34B-83DE-D5313EAD01B0}" srcOrd="1" destOrd="0" presId="urn:microsoft.com/office/officeart/2005/8/layout/hierarchy3"/>
    <dgm:cxn modelId="{556312AA-78D2-3443-B99E-46475C1E675F}" type="presParOf" srcId="{576C7DB4-DAC0-7245-B15F-38B5F7228748}" destId="{E6498EC2-772A-6F44-9231-1FFCC232B512}" srcOrd="2" destOrd="0" presId="urn:microsoft.com/office/officeart/2005/8/layout/hierarchy3"/>
    <dgm:cxn modelId="{A1F69627-7CF6-6440-8964-3F933CDF7D14}" type="presParOf" srcId="{576C7DB4-DAC0-7245-B15F-38B5F7228748}" destId="{F590539C-9BF6-5B41-B482-F82AAD639B62}" srcOrd="3" destOrd="0" presId="urn:microsoft.com/office/officeart/2005/8/layout/hierarchy3"/>
    <dgm:cxn modelId="{8E529A12-5FE0-9540-9DA7-EDD382BE700B}" type="presParOf" srcId="{576C7DB4-DAC0-7245-B15F-38B5F7228748}" destId="{6063A3BD-A2E3-DE43-84CD-E0B8DDEC7887}" srcOrd="4" destOrd="0" presId="urn:microsoft.com/office/officeart/2005/8/layout/hierarchy3"/>
    <dgm:cxn modelId="{38F811A8-669D-2D4F-9BBE-A9990FC40AB9}" type="presParOf" srcId="{576C7DB4-DAC0-7245-B15F-38B5F7228748}" destId="{1B2B40D5-D874-5347-A5A5-F38AAD08545A}" srcOrd="5" destOrd="0" presId="urn:microsoft.com/office/officeart/2005/8/layout/hierarchy3"/>
    <dgm:cxn modelId="{17B064A8-2EF8-C645-BEA6-0F2F7701A1B0}" type="presParOf" srcId="{68061B7E-CDBD-C94D-9CA9-E3CA334D852E}" destId="{4B304185-E29D-2F4F-B7F0-7B12776592C6}" srcOrd="1" destOrd="0" presId="urn:microsoft.com/office/officeart/2005/8/layout/hierarchy3"/>
    <dgm:cxn modelId="{4DD02440-C68B-8E4B-AAB7-D143A9F9B217}" type="presParOf" srcId="{4B304185-E29D-2F4F-B7F0-7B12776592C6}" destId="{4BE171E5-0099-7C43-845E-9B271F9AD51E}" srcOrd="0" destOrd="0" presId="urn:microsoft.com/office/officeart/2005/8/layout/hierarchy3"/>
    <dgm:cxn modelId="{EBB8BF34-902C-D847-8708-8A5503468EBC}" type="presParOf" srcId="{4BE171E5-0099-7C43-845E-9B271F9AD51E}" destId="{EF173447-55E0-274F-80D5-0674C36336D2}" srcOrd="0" destOrd="0" presId="urn:microsoft.com/office/officeart/2005/8/layout/hierarchy3"/>
    <dgm:cxn modelId="{F460F5E9-6752-E744-92DB-9446993E92DD}" type="presParOf" srcId="{4BE171E5-0099-7C43-845E-9B271F9AD51E}" destId="{9D3B8304-96CF-174C-A447-E3D504C57FEA}" srcOrd="1" destOrd="0" presId="urn:microsoft.com/office/officeart/2005/8/layout/hierarchy3"/>
    <dgm:cxn modelId="{32F66F13-0E43-7549-897D-749DB53594AB}" type="presParOf" srcId="{4B304185-E29D-2F4F-B7F0-7B12776592C6}" destId="{49BBE819-1AAF-5C42-BF16-C385AE1CE6E3}" srcOrd="1" destOrd="0" presId="urn:microsoft.com/office/officeart/2005/8/layout/hierarchy3"/>
    <dgm:cxn modelId="{461EC614-9B57-4642-B3D8-03D90AC0A07E}" type="presParOf" srcId="{49BBE819-1AAF-5C42-BF16-C385AE1CE6E3}" destId="{6D930B7E-3831-B045-8E1C-11E88630D2E0}" srcOrd="0" destOrd="0" presId="urn:microsoft.com/office/officeart/2005/8/layout/hierarchy3"/>
    <dgm:cxn modelId="{4F01CA0A-9569-B14E-B6CF-2492F9E6029C}" type="presParOf" srcId="{49BBE819-1AAF-5C42-BF16-C385AE1CE6E3}" destId="{B6CF93D1-38CD-1C48-99EA-A40DFE26842B}" srcOrd="1" destOrd="0" presId="urn:microsoft.com/office/officeart/2005/8/layout/hierarchy3"/>
    <dgm:cxn modelId="{22DDA69F-5291-7049-81CA-05D32AA49EB9}" type="presParOf" srcId="{49BBE819-1AAF-5C42-BF16-C385AE1CE6E3}" destId="{77677DAA-38C4-4347-B311-3813084BF8D1}" srcOrd="2" destOrd="0" presId="urn:microsoft.com/office/officeart/2005/8/layout/hierarchy3"/>
    <dgm:cxn modelId="{754F8E5E-FB56-8E4E-BC3C-AA6E1B177BDB}" type="presParOf" srcId="{49BBE819-1AAF-5C42-BF16-C385AE1CE6E3}" destId="{F950009D-2C9C-A644-9171-CC0C77E1DF7B}" srcOrd="3" destOrd="0" presId="urn:microsoft.com/office/officeart/2005/8/layout/hierarchy3"/>
    <dgm:cxn modelId="{6E3E53F3-A6D4-D44A-BD4E-1C713D223392}" type="presParOf" srcId="{49BBE819-1AAF-5C42-BF16-C385AE1CE6E3}" destId="{B7F5599F-6833-2C44-861A-B226E0F14CC8}" srcOrd="4" destOrd="0" presId="urn:microsoft.com/office/officeart/2005/8/layout/hierarchy3"/>
    <dgm:cxn modelId="{6A4E0E9B-CC43-B348-8012-A1DFBE145FC9}" type="presParOf" srcId="{49BBE819-1AAF-5C42-BF16-C385AE1CE6E3}" destId="{ABF2C239-CB27-A942-8A96-0C9B1489B65D}" srcOrd="5" destOrd="0" presId="urn:microsoft.com/office/officeart/2005/8/layout/hierarchy3"/>
    <dgm:cxn modelId="{CB64665A-93BA-FB4F-9CEC-4DB71FD07599}" type="presParOf" srcId="{49BBE819-1AAF-5C42-BF16-C385AE1CE6E3}" destId="{20EC5657-4478-0A45-A0B1-150CF8600A37}" srcOrd="6" destOrd="0" presId="urn:microsoft.com/office/officeart/2005/8/layout/hierarchy3"/>
    <dgm:cxn modelId="{2411BD2A-E85F-5346-8FA1-127C3D65B57B}" type="presParOf" srcId="{49BBE819-1AAF-5C42-BF16-C385AE1CE6E3}" destId="{D44D9056-58B5-E04F-92A7-B7E088B3B8C8}"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EEAE6-8F71-404E-87A5-1EE89DF8A085}">
      <dsp:nvSpPr>
        <dsp:cNvPr id="0" name=""/>
        <dsp:cNvSpPr/>
      </dsp:nvSpPr>
      <dsp:spPr>
        <a:xfrm>
          <a:off x="1180586" y="1472"/>
          <a:ext cx="2361998" cy="5891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Positivt</a:t>
          </a:r>
        </a:p>
      </dsp:txBody>
      <dsp:txXfrm>
        <a:off x="1197842" y="18728"/>
        <a:ext cx="2327486" cy="554638"/>
      </dsp:txXfrm>
    </dsp:sp>
    <dsp:sp modelId="{7BE42DA4-5AA2-344E-BA46-FEA4F12B06B4}">
      <dsp:nvSpPr>
        <dsp:cNvPr id="0" name=""/>
        <dsp:cNvSpPr/>
      </dsp:nvSpPr>
      <dsp:spPr>
        <a:xfrm>
          <a:off x="1416786" y="590622"/>
          <a:ext cx="236199" cy="441862"/>
        </a:xfrm>
        <a:custGeom>
          <a:avLst/>
          <a:gdLst/>
          <a:ahLst/>
          <a:cxnLst/>
          <a:rect l="0" t="0" r="0" b="0"/>
          <a:pathLst>
            <a:path>
              <a:moveTo>
                <a:pt x="0" y="0"/>
              </a:moveTo>
              <a:lnTo>
                <a:pt x="0" y="441862"/>
              </a:lnTo>
              <a:lnTo>
                <a:pt x="236199" y="441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CDE98D-0878-B34B-83DE-D5313EAD01B0}">
      <dsp:nvSpPr>
        <dsp:cNvPr id="0" name=""/>
        <dsp:cNvSpPr/>
      </dsp:nvSpPr>
      <dsp:spPr>
        <a:xfrm>
          <a:off x="1652986" y="737910"/>
          <a:ext cx="1693566"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Rutiner</a:t>
          </a:r>
        </a:p>
      </dsp:txBody>
      <dsp:txXfrm>
        <a:off x="1670242" y="755166"/>
        <a:ext cx="1659054" cy="554638"/>
      </dsp:txXfrm>
    </dsp:sp>
    <dsp:sp modelId="{E6498EC2-772A-6F44-9231-1FFCC232B512}">
      <dsp:nvSpPr>
        <dsp:cNvPr id="0" name=""/>
        <dsp:cNvSpPr/>
      </dsp:nvSpPr>
      <dsp:spPr>
        <a:xfrm>
          <a:off x="1416786" y="590622"/>
          <a:ext cx="236199" cy="1178300"/>
        </a:xfrm>
        <a:custGeom>
          <a:avLst/>
          <a:gdLst/>
          <a:ahLst/>
          <a:cxnLst/>
          <a:rect l="0" t="0" r="0" b="0"/>
          <a:pathLst>
            <a:path>
              <a:moveTo>
                <a:pt x="0" y="0"/>
              </a:moveTo>
              <a:lnTo>
                <a:pt x="0" y="1178300"/>
              </a:lnTo>
              <a:lnTo>
                <a:pt x="236199" y="11783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90539C-9BF6-5B41-B482-F82AAD639B62}">
      <dsp:nvSpPr>
        <dsp:cNvPr id="0" name=""/>
        <dsp:cNvSpPr/>
      </dsp:nvSpPr>
      <dsp:spPr>
        <a:xfrm>
          <a:off x="1652986" y="1474348"/>
          <a:ext cx="1693566"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Tid</a:t>
          </a:r>
        </a:p>
      </dsp:txBody>
      <dsp:txXfrm>
        <a:off x="1670242" y="1491604"/>
        <a:ext cx="1659054" cy="554638"/>
      </dsp:txXfrm>
    </dsp:sp>
    <dsp:sp modelId="{6063A3BD-A2E3-DE43-84CD-E0B8DDEC7887}">
      <dsp:nvSpPr>
        <dsp:cNvPr id="0" name=""/>
        <dsp:cNvSpPr/>
      </dsp:nvSpPr>
      <dsp:spPr>
        <a:xfrm>
          <a:off x="1416786" y="590622"/>
          <a:ext cx="236199" cy="1914738"/>
        </a:xfrm>
        <a:custGeom>
          <a:avLst/>
          <a:gdLst/>
          <a:ahLst/>
          <a:cxnLst/>
          <a:rect l="0" t="0" r="0" b="0"/>
          <a:pathLst>
            <a:path>
              <a:moveTo>
                <a:pt x="0" y="0"/>
              </a:moveTo>
              <a:lnTo>
                <a:pt x="0" y="1914738"/>
              </a:lnTo>
              <a:lnTo>
                <a:pt x="236199" y="19147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2B40D5-D874-5347-A5A5-F38AAD08545A}">
      <dsp:nvSpPr>
        <dsp:cNvPr id="0" name=""/>
        <dsp:cNvSpPr/>
      </dsp:nvSpPr>
      <dsp:spPr>
        <a:xfrm>
          <a:off x="1652986" y="2210786"/>
          <a:ext cx="1693566"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Engagemang</a:t>
          </a:r>
        </a:p>
      </dsp:txBody>
      <dsp:txXfrm>
        <a:off x="1670242" y="2228042"/>
        <a:ext cx="1659054" cy="554638"/>
      </dsp:txXfrm>
    </dsp:sp>
    <dsp:sp modelId="{EF173447-55E0-274F-80D5-0674C36336D2}">
      <dsp:nvSpPr>
        <dsp:cNvPr id="0" name=""/>
        <dsp:cNvSpPr/>
      </dsp:nvSpPr>
      <dsp:spPr>
        <a:xfrm>
          <a:off x="3837159" y="1472"/>
          <a:ext cx="2757930" cy="5891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Negativt</a:t>
          </a:r>
        </a:p>
      </dsp:txBody>
      <dsp:txXfrm>
        <a:off x="3854415" y="18728"/>
        <a:ext cx="2723418" cy="554638"/>
      </dsp:txXfrm>
    </dsp:sp>
    <dsp:sp modelId="{6D930B7E-3831-B045-8E1C-11E88630D2E0}">
      <dsp:nvSpPr>
        <dsp:cNvPr id="0" name=""/>
        <dsp:cNvSpPr/>
      </dsp:nvSpPr>
      <dsp:spPr>
        <a:xfrm>
          <a:off x="4112952" y="590622"/>
          <a:ext cx="275793" cy="441862"/>
        </a:xfrm>
        <a:custGeom>
          <a:avLst/>
          <a:gdLst/>
          <a:ahLst/>
          <a:cxnLst/>
          <a:rect l="0" t="0" r="0" b="0"/>
          <a:pathLst>
            <a:path>
              <a:moveTo>
                <a:pt x="0" y="0"/>
              </a:moveTo>
              <a:lnTo>
                <a:pt x="0" y="441862"/>
              </a:lnTo>
              <a:lnTo>
                <a:pt x="275793" y="441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CF93D1-38CD-1C48-99EA-A40DFE26842B}">
      <dsp:nvSpPr>
        <dsp:cNvPr id="0" name=""/>
        <dsp:cNvSpPr/>
      </dsp:nvSpPr>
      <dsp:spPr>
        <a:xfrm>
          <a:off x="4388745" y="737910"/>
          <a:ext cx="2215054"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motiverade ställningstaganden/beslut?</a:t>
          </a:r>
        </a:p>
      </dsp:txBody>
      <dsp:txXfrm>
        <a:off x="4406001" y="755166"/>
        <a:ext cx="2180542" cy="554638"/>
      </dsp:txXfrm>
    </dsp:sp>
    <dsp:sp modelId="{77677DAA-38C4-4347-B311-3813084BF8D1}">
      <dsp:nvSpPr>
        <dsp:cNvPr id="0" name=""/>
        <dsp:cNvSpPr/>
      </dsp:nvSpPr>
      <dsp:spPr>
        <a:xfrm>
          <a:off x="4112952" y="590622"/>
          <a:ext cx="275793" cy="1178300"/>
        </a:xfrm>
        <a:custGeom>
          <a:avLst/>
          <a:gdLst/>
          <a:ahLst/>
          <a:cxnLst/>
          <a:rect l="0" t="0" r="0" b="0"/>
          <a:pathLst>
            <a:path>
              <a:moveTo>
                <a:pt x="0" y="0"/>
              </a:moveTo>
              <a:lnTo>
                <a:pt x="0" y="1178300"/>
              </a:lnTo>
              <a:lnTo>
                <a:pt x="275793" y="11783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50009D-2C9C-A644-9171-CC0C77E1DF7B}">
      <dsp:nvSpPr>
        <dsp:cNvPr id="0" name=""/>
        <dsp:cNvSpPr/>
      </dsp:nvSpPr>
      <dsp:spPr>
        <a:xfrm>
          <a:off x="4388745" y="1474348"/>
          <a:ext cx="2215054"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Rutiner</a:t>
          </a:r>
        </a:p>
      </dsp:txBody>
      <dsp:txXfrm>
        <a:off x="4406001" y="1491604"/>
        <a:ext cx="2180542" cy="554638"/>
      </dsp:txXfrm>
    </dsp:sp>
    <dsp:sp modelId="{B7F5599F-6833-2C44-861A-B226E0F14CC8}">
      <dsp:nvSpPr>
        <dsp:cNvPr id="0" name=""/>
        <dsp:cNvSpPr/>
      </dsp:nvSpPr>
      <dsp:spPr>
        <a:xfrm>
          <a:off x="4112952" y="590622"/>
          <a:ext cx="275793" cy="1914738"/>
        </a:xfrm>
        <a:custGeom>
          <a:avLst/>
          <a:gdLst/>
          <a:ahLst/>
          <a:cxnLst/>
          <a:rect l="0" t="0" r="0" b="0"/>
          <a:pathLst>
            <a:path>
              <a:moveTo>
                <a:pt x="0" y="0"/>
              </a:moveTo>
              <a:lnTo>
                <a:pt x="0" y="1914738"/>
              </a:lnTo>
              <a:lnTo>
                <a:pt x="275793" y="19147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F2C239-CB27-A942-8A96-0C9B1489B65D}">
      <dsp:nvSpPr>
        <dsp:cNvPr id="0" name=""/>
        <dsp:cNvSpPr/>
      </dsp:nvSpPr>
      <dsp:spPr>
        <a:xfrm>
          <a:off x="4388745" y="2210786"/>
          <a:ext cx="2215054"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Förståelse</a:t>
          </a:r>
        </a:p>
      </dsp:txBody>
      <dsp:txXfrm>
        <a:off x="4406001" y="2228042"/>
        <a:ext cx="2180542" cy="554638"/>
      </dsp:txXfrm>
    </dsp:sp>
    <dsp:sp modelId="{20EC5657-4478-0A45-A0B1-150CF8600A37}">
      <dsp:nvSpPr>
        <dsp:cNvPr id="0" name=""/>
        <dsp:cNvSpPr/>
      </dsp:nvSpPr>
      <dsp:spPr>
        <a:xfrm>
          <a:off x="4112952" y="590622"/>
          <a:ext cx="275793" cy="2651176"/>
        </a:xfrm>
        <a:custGeom>
          <a:avLst/>
          <a:gdLst/>
          <a:ahLst/>
          <a:cxnLst/>
          <a:rect l="0" t="0" r="0" b="0"/>
          <a:pathLst>
            <a:path>
              <a:moveTo>
                <a:pt x="0" y="0"/>
              </a:moveTo>
              <a:lnTo>
                <a:pt x="0" y="2651176"/>
              </a:lnTo>
              <a:lnTo>
                <a:pt x="275793" y="2651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4D9056-58B5-E04F-92A7-B7E088B3B8C8}">
      <dsp:nvSpPr>
        <dsp:cNvPr id="0" name=""/>
        <dsp:cNvSpPr/>
      </dsp:nvSpPr>
      <dsp:spPr>
        <a:xfrm>
          <a:off x="4388745" y="2947224"/>
          <a:ext cx="2215054" cy="5891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sv-SE" sz="1600" kern="1200" dirty="0"/>
            <a:t>Tid + engagemang</a:t>
          </a:r>
        </a:p>
      </dsp:txBody>
      <dsp:txXfrm>
        <a:off x="4406001" y="2964480"/>
        <a:ext cx="2180542" cy="5546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4AE76F-0769-4A4C-A258-7A612D127327}" type="datetimeFigureOut">
              <a:rPr lang="sv-SE" smtClean="0"/>
              <a:t>2023-05-08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0A8A9-562A-0545-A15D-48B02F86DA8B}" type="slidenum">
              <a:rPr lang="sv-SE" smtClean="0"/>
              <a:t>‹#›</a:t>
            </a:fld>
            <a:endParaRPr lang="sv-SE"/>
          </a:p>
        </p:txBody>
      </p:sp>
    </p:spTree>
    <p:extLst>
      <p:ext uri="{BB962C8B-B14F-4D97-AF65-F5344CB8AC3E}">
        <p14:creationId xmlns:p14="http://schemas.microsoft.com/office/powerpoint/2010/main" val="682325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3</a:t>
            </a:fld>
            <a:endParaRPr lang="sv-SE"/>
          </a:p>
        </p:txBody>
      </p:sp>
    </p:spTree>
    <p:extLst>
      <p:ext uri="{BB962C8B-B14F-4D97-AF65-F5344CB8AC3E}">
        <p14:creationId xmlns:p14="http://schemas.microsoft.com/office/powerpoint/2010/main" val="245078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som främst driver nöjdhet är rutiner kring ärendet. Genom att fokusera på större tydlighet i processerna finns stor möjlighet att stärka resultatet. Fokus här bör vara rimliga förväntningar och att lyckas skapa en förståelse för vad som kommer hända. </a:t>
            </a:r>
          </a:p>
          <a:p>
            <a:endParaRPr lang="sv-SE" dirty="0"/>
          </a:p>
          <a:p>
            <a:r>
              <a:rPr lang="sv-SE" dirty="0"/>
              <a:t>Det som också driver är förmåga att ge råd och vägledning. Fokus på service snarare än kontroll. Att kunna vara ett stöd i processen samtidigt som man kontrollerar och är tillsynsmyndighet. Företagen måste känna att det finns ett intresse från kommunens sida att det ska gå bra med ärendet. </a:t>
            </a:r>
          </a:p>
        </p:txBody>
      </p:sp>
      <p:sp>
        <p:nvSpPr>
          <p:cNvPr id="4" name="Platshållare för bildnummer 3"/>
          <p:cNvSpPr>
            <a:spLocks noGrp="1"/>
          </p:cNvSpPr>
          <p:nvPr>
            <p:ph type="sldNum" sz="quarter" idx="5"/>
          </p:nvPr>
        </p:nvSpPr>
        <p:spPr/>
        <p:txBody>
          <a:bodyPr/>
          <a:lstStyle/>
          <a:p>
            <a:fld id="{C81C3B8D-7141-954A-9EE2-0A3BF8E80BF3}" type="slidenum">
              <a:rPr lang="sv-SE" smtClean="0"/>
              <a:pPr/>
              <a:t>15</a:t>
            </a:fld>
            <a:endParaRPr lang="sv-SE" dirty="0"/>
          </a:p>
        </p:txBody>
      </p:sp>
    </p:spTree>
    <p:extLst>
      <p:ext uri="{BB962C8B-B14F-4D97-AF65-F5344CB8AC3E}">
        <p14:creationId xmlns:p14="http://schemas.microsoft.com/office/powerpoint/2010/main" val="299296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Olika utfall baserat på positivt eller negativt utfall. De som fick positivt är det primärt rutiner och effektivitet som driver nöjdhet. Det ska vara tydligt och gå fort. Viktiga med effektivitet är att kommunen sätter rimliga förväntningar och gärna överträffar dessa. </a:t>
            </a:r>
          </a:p>
          <a:p>
            <a:endParaRPr lang="sv-SE" dirty="0"/>
          </a:p>
          <a:p>
            <a:r>
              <a:rPr lang="sv-SE" dirty="0"/>
              <a:t>För de som fick negativt utfall är det istället motivering som är främst drivande. Det är viktigt att när ställningstagande lämnas att det görs personligen och att det finns en tydlig förklaring. </a:t>
            </a:r>
          </a:p>
        </p:txBody>
      </p:sp>
      <p:sp>
        <p:nvSpPr>
          <p:cNvPr id="4" name="Platshållare för bildnummer 3"/>
          <p:cNvSpPr>
            <a:spLocks noGrp="1"/>
          </p:cNvSpPr>
          <p:nvPr>
            <p:ph type="sldNum" sz="quarter" idx="5"/>
          </p:nvPr>
        </p:nvSpPr>
        <p:spPr/>
        <p:txBody>
          <a:bodyPr/>
          <a:lstStyle/>
          <a:p>
            <a:fld id="{9660A8A9-562A-0545-A15D-48B02F86DA8B}" type="slidenum">
              <a:rPr lang="sv-SE" smtClean="0"/>
              <a:t>16</a:t>
            </a:fld>
            <a:endParaRPr lang="sv-SE"/>
          </a:p>
        </p:txBody>
      </p:sp>
    </p:spTree>
    <p:extLst>
      <p:ext uri="{BB962C8B-B14F-4D97-AF65-F5344CB8AC3E}">
        <p14:creationId xmlns:p14="http://schemas.microsoft.com/office/powerpoint/2010/main" val="4209194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660A8A9-562A-0545-A15D-48B02F86DA8B}" type="slidenum">
              <a:rPr lang="sv-SE" smtClean="0"/>
              <a:t>20</a:t>
            </a:fld>
            <a:endParaRPr lang="sv-SE"/>
          </a:p>
        </p:txBody>
      </p:sp>
    </p:spTree>
    <p:extLst>
      <p:ext uri="{BB962C8B-B14F-4D97-AF65-F5344CB8AC3E}">
        <p14:creationId xmlns:p14="http://schemas.microsoft.com/office/powerpoint/2010/main" val="1329519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Grupper av företag som svarat på mätningen. De starkt positiva är de som svarat max på alla. De är tydliga ambassadörer och nöjda med allt. </a:t>
            </a:r>
          </a:p>
          <a:p>
            <a:r>
              <a:rPr lang="sv-SE" dirty="0"/>
              <a:t>De som är positiva svarar steget under och är inte max nöjda med allt men inte heller missnöjda med något. Glädjande är det en mycket hög andel som tillhör denna grupp i kommunen</a:t>
            </a:r>
          </a:p>
          <a:p>
            <a:endParaRPr lang="sv-SE" dirty="0"/>
          </a:p>
          <a:p>
            <a:r>
              <a:rPr lang="sv-SE" dirty="0"/>
              <a:t>Grupper som är kritiska till förståelse, råd och vägledning svarar generellt bra på NKI frågor. Men är missnöjd med förståelse och råd från kommunen. De ser inte att kommunen står för service men har inte fått någon erinran och är generellt nöjda. </a:t>
            </a:r>
          </a:p>
          <a:p>
            <a:endParaRPr lang="sv-SE" dirty="0"/>
          </a:p>
          <a:p>
            <a:r>
              <a:rPr lang="sv-SE" dirty="0"/>
              <a:t>Gruppen som är positiva men skeptiska till information är ytterligare något mindre nöjda och är specifikt missnöjda med informationsfrågorna. </a:t>
            </a:r>
          </a:p>
          <a:p>
            <a:endParaRPr lang="sv-SE" dirty="0"/>
          </a:p>
          <a:p>
            <a:r>
              <a:rPr lang="sv-SE" dirty="0"/>
              <a:t>Ytterligare en grupp är ungefär lika nöjd generellt men är missnöjda både med information och effektivitet. </a:t>
            </a:r>
          </a:p>
          <a:p>
            <a:endParaRPr lang="sv-SE" dirty="0"/>
          </a:p>
          <a:p>
            <a:r>
              <a:rPr lang="sv-SE" dirty="0"/>
              <a:t>De två missnöjda gruppen börjar med de som är missnöjda med förståelse, råd, vägledning och motivering. De har ofta fått någon erinran och känner inte att kommunen velat att ärendet skulle går bra och inte visat </a:t>
            </a:r>
            <a:r>
              <a:rPr lang="sv-SE" dirty="0" err="1"/>
              <a:t>föreståelse</a:t>
            </a:r>
            <a:r>
              <a:rPr lang="sv-SE" dirty="0"/>
              <a:t>. De förstår ofta inte varför utfallet blivit som det blev. </a:t>
            </a:r>
          </a:p>
          <a:p>
            <a:endParaRPr lang="sv-SE" dirty="0"/>
          </a:p>
          <a:p>
            <a:r>
              <a:rPr lang="sv-SE" dirty="0"/>
              <a:t>Sista gruppen har gett bottenbetyg på allt och är väldigt arga. Anledningen är ofta väldigt olika men det finns ofta en utlösande faktor. </a:t>
            </a:r>
          </a:p>
        </p:txBody>
      </p:sp>
      <p:sp>
        <p:nvSpPr>
          <p:cNvPr id="4" name="Platshållare för bildnummer 3"/>
          <p:cNvSpPr>
            <a:spLocks noGrp="1"/>
          </p:cNvSpPr>
          <p:nvPr>
            <p:ph type="sldNum" sz="quarter" idx="5"/>
          </p:nvPr>
        </p:nvSpPr>
        <p:spPr/>
        <p:txBody>
          <a:bodyPr/>
          <a:lstStyle/>
          <a:p>
            <a:fld id="{9660A8A9-562A-0545-A15D-48B02F86DA8B}" type="slidenum">
              <a:rPr lang="sv-SE" smtClean="0"/>
              <a:t>21</a:t>
            </a:fld>
            <a:endParaRPr lang="sv-SE"/>
          </a:p>
        </p:txBody>
      </p:sp>
    </p:spTree>
    <p:extLst>
      <p:ext uri="{BB962C8B-B14F-4D97-AF65-F5344CB8AC3E}">
        <p14:creationId xmlns:p14="http://schemas.microsoft.com/office/powerpoint/2010/main" val="4172172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 bygglovssidan är andelen starkt positiva färre. Totalt 28 procent finns i den gruppen. De har gett max betyg rakt igenom. </a:t>
            </a:r>
          </a:p>
          <a:p>
            <a:endParaRPr lang="sv-SE" dirty="0"/>
          </a:p>
          <a:p>
            <a:r>
              <a:rPr lang="sv-SE" dirty="0"/>
              <a:t>De neutrala är även de nöjda men ger inte max betyg. Ofta kan de vara lite missnöjda med kunden i allmänhet och att det går utöver kommunens myndighetsutövning. </a:t>
            </a:r>
          </a:p>
          <a:p>
            <a:endParaRPr lang="sv-SE" dirty="0"/>
          </a:p>
          <a:p>
            <a:r>
              <a:rPr lang="sv-SE" dirty="0"/>
              <a:t>Tredje gruppen har oftast fått sitt bygglov men tycker det tagit längre tid än förväntan. Ofta har kommunen varit dåliga på att kommunicera eller satt orimliga förväntningar. </a:t>
            </a:r>
          </a:p>
          <a:p>
            <a:endParaRPr lang="sv-SE" dirty="0"/>
          </a:p>
          <a:p>
            <a:r>
              <a:rPr lang="sv-SE" dirty="0"/>
              <a:t>Fjärde gruppen är mindre nöjda överlag och sätter låga betyg på rutiner och tid. </a:t>
            </a:r>
          </a:p>
          <a:p>
            <a:endParaRPr lang="sv-SE" dirty="0"/>
          </a:p>
          <a:p>
            <a:r>
              <a:rPr lang="sv-SE" dirty="0"/>
              <a:t>Gruppen som är kritiska till förståelse och vägledning nämner ofta i fritext saker som rör att kommunen inte förstår deras bransch och inte försökt hjälpa till med ärendet. </a:t>
            </a:r>
          </a:p>
          <a:p>
            <a:endParaRPr lang="sv-SE" dirty="0"/>
          </a:p>
          <a:p>
            <a:r>
              <a:rPr lang="sv-SE" dirty="0"/>
              <a:t>De två sista grupperna är kraftigt missnöjda generellt. Den första är det primärt på grund av tid. Att det tagit lång tid att få beslut. Den gruppen har oftast fått avslag på bygglovet.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Sista gruppen har gett bottenbetyg på allt och är väldigt arga. Anledningen är ofta väldigt olika men det finns ofta en utlösande faktor. Det är förhållandevis många i denna grupp på bygglov. De är oftast farliga för kommunens varumärke generellt då de ofta är arga och pratar med andra om sin dåliga upplevelse. </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9660A8A9-562A-0545-A15D-48B02F86DA8B}" type="slidenum">
              <a:rPr lang="sv-SE" smtClean="0"/>
              <a:t>22</a:t>
            </a:fld>
            <a:endParaRPr lang="sv-SE"/>
          </a:p>
        </p:txBody>
      </p:sp>
    </p:spTree>
    <p:extLst>
      <p:ext uri="{BB962C8B-B14F-4D97-AF65-F5344CB8AC3E}">
        <p14:creationId xmlns:p14="http://schemas.microsoft.com/office/powerpoint/2010/main" val="1371450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Grupper av företag som svarat på mätningen. De starkt positiva är de som svarat max på alla. De är tydliga ambassadörer och nöjda med allt. </a:t>
            </a:r>
          </a:p>
          <a:p>
            <a:r>
              <a:rPr lang="sv-SE" dirty="0"/>
              <a:t>De som är positiva svarar steget under och är inte max nöjda med allt men inte heller missnöjda med något. Glädjande är det en mycket hög andel som tillhör denna grupp i kommunen</a:t>
            </a:r>
          </a:p>
          <a:p>
            <a:endParaRPr lang="sv-SE" dirty="0"/>
          </a:p>
          <a:p>
            <a:r>
              <a:rPr lang="sv-SE" dirty="0"/>
              <a:t>Grupper som är kritiska till förståelse, råd och vägledning svarar generellt bra på NKI frågor. Men är missnöjd med förståelse och råd från kommunen. De ser inte att kommunen står för service men har inte fått någon erinran och är generellt nöjda. </a:t>
            </a:r>
          </a:p>
          <a:p>
            <a:endParaRPr lang="sv-SE" dirty="0"/>
          </a:p>
          <a:p>
            <a:r>
              <a:rPr lang="sv-SE" dirty="0"/>
              <a:t>Gruppen som är positiva men skeptiska till information är ytterligare något mindre nöjda och är specifikt missnöjda med informationsfrågorna. </a:t>
            </a:r>
          </a:p>
          <a:p>
            <a:endParaRPr lang="sv-SE" dirty="0"/>
          </a:p>
          <a:p>
            <a:r>
              <a:rPr lang="sv-SE" dirty="0"/>
              <a:t>Ytterligare en grupp är ungefär lika nöjd generellt men är missnöjda både med information och effektivitet. </a:t>
            </a:r>
          </a:p>
          <a:p>
            <a:endParaRPr lang="sv-SE" dirty="0"/>
          </a:p>
          <a:p>
            <a:r>
              <a:rPr lang="sv-SE" dirty="0"/>
              <a:t>De två missnöjda gruppen börjar med de som är missnöjda med förståelse, råd, vägledning och motivering. De har ofta fått någon erinran och känner inte att kommunen velat att ärendet skulle går bra och inte visat </a:t>
            </a:r>
            <a:r>
              <a:rPr lang="sv-SE" dirty="0" err="1"/>
              <a:t>föreståelse</a:t>
            </a:r>
            <a:r>
              <a:rPr lang="sv-SE" dirty="0"/>
              <a:t>. De förstår ofta inte varför utfallet blivit som det blev. </a:t>
            </a:r>
          </a:p>
          <a:p>
            <a:endParaRPr lang="sv-SE" dirty="0"/>
          </a:p>
          <a:p>
            <a:r>
              <a:rPr lang="sv-SE" dirty="0"/>
              <a:t>Sista gruppen har gett bottenbetyg på allt och är väldigt arga. Anledningen är ofta väldigt olika men det finns ofta en utlösande faktor. </a:t>
            </a:r>
          </a:p>
        </p:txBody>
      </p:sp>
      <p:sp>
        <p:nvSpPr>
          <p:cNvPr id="4" name="Platshållare för bildnummer 3"/>
          <p:cNvSpPr>
            <a:spLocks noGrp="1"/>
          </p:cNvSpPr>
          <p:nvPr>
            <p:ph type="sldNum" sz="quarter" idx="5"/>
          </p:nvPr>
        </p:nvSpPr>
        <p:spPr/>
        <p:txBody>
          <a:bodyPr/>
          <a:lstStyle/>
          <a:p>
            <a:fld id="{9660A8A9-562A-0545-A15D-48B02F86DA8B}" type="slidenum">
              <a:rPr lang="sv-SE" smtClean="0"/>
              <a:t>23</a:t>
            </a:fld>
            <a:endParaRPr lang="sv-SE"/>
          </a:p>
        </p:txBody>
      </p:sp>
    </p:spTree>
    <p:extLst>
      <p:ext uri="{BB962C8B-B14F-4D97-AF65-F5344CB8AC3E}">
        <p14:creationId xmlns:p14="http://schemas.microsoft.com/office/powerpoint/2010/main" val="3386799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Grupper av företag som svarat på mätningen. De starkt positiva är de som svarat max på alla. De är tydliga ambassadörer och nöjda med allt. </a:t>
            </a:r>
          </a:p>
          <a:p>
            <a:r>
              <a:rPr lang="sv-SE" dirty="0"/>
              <a:t>De som är positiva svarar steget under och är inte max nöjda med allt men inte heller missnöjda med något. Glädjande är det en mycket hög andel som tillhör denna grupp i kommunen</a:t>
            </a:r>
          </a:p>
          <a:p>
            <a:endParaRPr lang="sv-SE" dirty="0"/>
          </a:p>
          <a:p>
            <a:r>
              <a:rPr lang="sv-SE" dirty="0"/>
              <a:t>Grupper som är kritiska till förståelse, råd och vägledning svarar generellt bra på NKI frågor. Men är missnöjd med förståelse och råd från kommunen. De ser inte att kommunen står för service men har inte fått någon erinran och är generellt nöjda. </a:t>
            </a:r>
          </a:p>
          <a:p>
            <a:endParaRPr lang="sv-SE" dirty="0"/>
          </a:p>
          <a:p>
            <a:r>
              <a:rPr lang="sv-SE" dirty="0"/>
              <a:t>Gruppen som är positiva men skeptiska till information är ytterligare något mindre nöjda och är specifikt missnöjda med informationsfrågorna. </a:t>
            </a:r>
          </a:p>
          <a:p>
            <a:endParaRPr lang="sv-SE" dirty="0"/>
          </a:p>
          <a:p>
            <a:r>
              <a:rPr lang="sv-SE" dirty="0"/>
              <a:t>Ytterligare en grupp är ungefär lika nöjd generellt men är missnöjda både med information och effektivitet. </a:t>
            </a:r>
          </a:p>
          <a:p>
            <a:endParaRPr lang="sv-SE" dirty="0"/>
          </a:p>
          <a:p>
            <a:r>
              <a:rPr lang="sv-SE" dirty="0"/>
              <a:t>De två missnöjda gruppen börjar med de som är missnöjda med förståelse, råd, vägledning och motivering. De har ofta fått någon erinran och känner inte att kommunen velat att ärendet skulle går bra och inte visat </a:t>
            </a:r>
            <a:r>
              <a:rPr lang="sv-SE" dirty="0" err="1"/>
              <a:t>föreståelse</a:t>
            </a:r>
            <a:r>
              <a:rPr lang="sv-SE" dirty="0"/>
              <a:t>. De förstår ofta inte varför utfallet blivit som det blev. </a:t>
            </a:r>
          </a:p>
          <a:p>
            <a:endParaRPr lang="sv-SE" dirty="0"/>
          </a:p>
          <a:p>
            <a:r>
              <a:rPr lang="sv-SE" dirty="0"/>
              <a:t>Sista gruppen har gett bottenbetyg på allt och är väldigt arga. Anledningen är ofta väldigt olika men det finns ofta en utlösande faktor. </a:t>
            </a:r>
          </a:p>
        </p:txBody>
      </p:sp>
      <p:sp>
        <p:nvSpPr>
          <p:cNvPr id="4" name="Platshållare för bildnummer 3"/>
          <p:cNvSpPr>
            <a:spLocks noGrp="1"/>
          </p:cNvSpPr>
          <p:nvPr>
            <p:ph type="sldNum" sz="quarter" idx="5"/>
          </p:nvPr>
        </p:nvSpPr>
        <p:spPr/>
        <p:txBody>
          <a:bodyPr/>
          <a:lstStyle/>
          <a:p>
            <a:fld id="{9660A8A9-562A-0545-A15D-48B02F86DA8B}" type="slidenum">
              <a:rPr lang="sv-SE" smtClean="0"/>
              <a:t>24</a:t>
            </a:fld>
            <a:endParaRPr lang="sv-SE"/>
          </a:p>
        </p:txBody>
      </p:sp>
    </p:spTree>
    <p:extLst>
      <p:ext uri="{BB962C8B-B14F-4D97-AF65-F5344CB8AC3E}">
        <p14:creationId xmlns:p14="http://schemas.microsoft.com/office/powerpoint/2010/main" val="1138477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660A8A9-562A-0545-A15D-48B02F86DA8B}" type="slidenum">
              <a:rPr lang="sv-SE" smtClean="0"/>
              <a:t>30</a:t>
            </a:fld>
            <a:endParaRPr lang="sv-SE"/>
          </a:p>
        </p:txBody>
      </p:sp>
    </p:spTree>
    <p:extLst>
      <p:ext uri="{BB962C8B-B14F-4D97-AF65-F5344CB8AC3E}">
        <p14:creationId xmlns:p14="http://schemas.microsoft.com/office/powerpoint/2010/main" val="1331159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När mätningen började genomföras låg Strängnäs över snittet. Andra kommuner har haft en starkare utveckling</a:t>
            </a:r>
          </a:p>
        </p:txBody>
      </p:sp>
      <p:sp>
        <p:nvSpPr>
          <p:cNvPr id="4" name="Platshållare för bildnummer 3"/>
          <p:cNvSpPr>
            <a:spLocks noGrp="1"/>
          </p:cNvSpPr>
          <p:nvPr>
            <p:ph type="sldNum" sz="quarter" idx="5"/>
          </p:nvPr>
        </p:nvSpPr>
        <p:spPr/>
        <p:txBody>
          <a:bodyPr/>
          <a:lstStyle/>
          <a:p>
            <a:fld id="{9660A8A9-562A-0545-A15D-48B02F86DA8B}" type="slidenum">
              <a:rPr lang="sv-SE" smtClean="0"/>
              <a:t>4</a:t>
            </a:fld>
            <a:endParaRPr lang="sv-SE"/>
          </a:p>
        </p:txBody>
      </p:sp>
    </p:spTree>
    <p:extLst>
      <p:ext uri="{BB962C8B-B14F-4D97-AF65-F5344CB8AC3E}">
        <p14:creationId xmlns:p14="http://schemas.microsoft.com/office/powerpoint/2010/main" val="112244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Myndighetsområdena har olika utveckling där Miljö och hälsa och livsmedel har en positiv utveckling.. Det är fortsatt bygg som håller tillbaks resultatet på totalen även om resultatet är något bättre än 2021</a:t>
            </a:r>
          </a:p>
        </p:txBody>
      </p:sp>
      <p:sp>
        <p:nvSpPr>
          <p:cNvPr id="4" name="Platshållare för bildnummer 3"/>
          <p:cNvSpPr>
            <a:spLocks noGrp="1"/>
          </p:cNvSpPr>
          <p:nvPr>
            <p:ph type="sldNum" sz="quarter" idx="5"/>
          </p:nvPr>
        </p:nvSpPr>
        <p:spPr/>
        <p:txBody>
          <a:bodyPr/>
          <a:lstStyle/>
          <a:p>
            <a:fld id="{9660A8A9-562A-0545-A15D-48B02F86DA8B}" type="slidenum">
              <a:rPr lang="sv-SE" smtClean="0"/>
              <a:t>5</a:t>
            </a:fld>
            <a:endParaRPr lang="sv-SE"/>
          </a:p>
        </p:txBody>
      </p:sp>
    </p:spTree>
    <p:extLst>
      <p:ext uri="{BB962C8B-B14F-4D97-AF65-F5344CB8AC3E}">
        <p14:creationId xmlns:p14="http://schemas.microsoft.com/office/powerpoint/2010/main" val="1380552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660A8A9-562A-0545-A15D-48B02F86DA8B}" type="slidenum">
              <a:rPr lang="sv-SE" smtClean="0"/>
              <a:t>6</a:t>
            </a:fld>
            <a:endParaRPr lang="sv-SE"/>
          </a:p>
        </p:txBody>
      </p:sp>
    </p:spTree>
    <p:extLst>
      <p:ext uri="{BB962C8B-B14F-4D97-AF65-F5344CB8AC3E}">
        <p14:creationId xmlns:p14="http://schemas.microsoft.com/office/powerpoint/2010/main" val="70583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Mätningen ska användas för att skapa utveckling. </a:t>
            </a:r>
            <a:r>
              <a:rPr lang="sv-SE" dirty="0" err="1"/>
              <a:t>Strängnäss</a:t>
            </a:r>
            <a:r>
              <a:rPr lang="sv-SE" dirty="0"/>
              <a:t> resultat visar inte tydligt uppåtgående trend. Det behövs därför insatser för att skapa utveckling. </a:t>
            </a:r>
          </a:p>
        </p:txBody>
      </p:sp>
      <p:sp>
        <p:nvSpPr>
          <p:cNvPr id="4" name="Platshållare för bildnummer 3"/>
          <p:cNvSpPr>
            <a:spLocks noGrp="1"/>
          </p:cNvSpPr>
          <p:nvPr>
            <p:ph type="sldNum" sz="quarter" idx="5"/>
          </p:nvPr>
        </p:nvSpPr>
        <p:spPr/>
        <p:txBody>
          <a:bodyPr/>
          <a:lstStyle/>
          <a:p>
            <a:fld id="{9660A8A9-562A-0545-A15D-48B02F86DA8B}" type="slidenum">
              <a:rPr lang="sv-SE" smtClean="0"/>
              <a:t>8</a:t>
            </a:fld>
            <a:endParaRPr lang="sv-SE"/>
          </a:p>
        </p:txBody>
      </p:sp>
    </p:spTree>
    <p:extLst>
      <p:ext uri="{BB962C8B-B14F-4D97-AF65-F5344CB8AC3E}">
        <p14:creationId xmlns:p14="http://schemas.microsoft.com/office/powerpoint/2010/main" val="73873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Arbeta aktivt med resultat för att få en utveckling framåt</a:t>
            </a:r>
          </a:p>
        </p:txBody>
      </p:sp>
      <p:sp>
        <p:nvSpPr>
          <p:cNvPr id="4" name="Platshållare för bildnummer 3"/>
          <p:cNvSpPr>
            <a:spLocks noGrp="1"/>
          </p:cNvSpPr>
          <p:nvPr>
            <p:ph type="sldNum" sz="quarter" idx="5"/>
          </p:nvPr>
        </p:nvSpPr>
        <p:spPr/>
        <p:txBody>
          <a:bodyPr/>
          <a:lstStyle/>
          <a:p>
            <a:fld id="{9660A8A9-562A-0545-A15D-48B02F86DA8B}" type="slidenum">
              <a:rPr lang="sv-SE" smtClean="0"/>
              <a:t>9</a:t>
            </a:fld>
            <a:endParaRPr lang="sv-SE"/>
          </a:p>
        </p:txBody>
      </p:sp>
    </p:spTree>
    <p:extLst>
      <p:ext uri="{BB962C8B-B14F-4D97-AF65-F5344CB8AC3E}">
        <p14:creationId xmlns:p14="http://schemas.microsoft.com/office/powerpoint/2010/main" val="124323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Sambandsanalys för att prioritera</a:t>
            </a:r>
          </a:p>
          <a:p>
            <a:endParaRPr lang="sv-SE" dirty="0"/>
          </a:p>
          <a:p>
            <a:r>
              <a:rPr lang="sv-SE" dirty="0"/>
              <a:t>Kluster för ökad förståelse</a:t>
            </a:r>
          </a:p>
          <a:p>
            <a:endParaRPr lang="sv-SE" dirty="0"/>
          </a:p>
          <a:p>
            <a:r>
              <a:rPr lang="sv-SE" dirty="0"/>
              <a:t>Fritext för att bättre kunna förstå vad företagen egentligen menar</a:t>
            </a:r>
          </a:p>
        </p:txBody>
      </p:sp>
      <p:sp>
        <p:nvSpPr>
          <p:cNvPr id="4" name="Platshållare för bildnummer 3"/>
          <p:cNvSpPr>
            <a:spLocks noGrp="1"/>
          </p:cNvSpPr>
          <p:nvPr>
            <p:ph type="sldNum" sz="quarter" idx="5"/>
          </p:nvPr>
        </p:nvSpPr>
        <p:spPr/>
        <p:txBody>
          <a:bodyPr/>
          <a:lstStyle/>
          <a:p>
            <a:fld id="{9660A8A9-562A-0545-A15D-48B02F86DA8B}" type="slidenum">
              <a:rPr lang="sv-SE" smtClean="0"/>
              <a:t>10</a:t>
            </a:fld>
            <a:endParaRPr lang="sv-SE"/>
          </a:p>
        </p:txBody>
      </p:sp>
    </p:spTree>
    <p:extLst>
      <p:ext uri="{BB962C8B-B14F-4D97-AF65-F5344CB8AC3E}">
        <p14:creationId xmlns:p14="http://schemas.microsoft.com/office/powerpoint/2010/main" val="2257477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Sambandsanalysen ska ge oss vad vi ska fokusera på och vad vi ska välja bort. På så vis kan vi identifiera aktiviteter som skapar ett värde till en låg insats. På så vis skapas en effektiv förändring</a:t>
            </a:r>
          </a:p>
        </p:txBody>
      </p:sp>
      <p:sp>
        <p:nvSpPr>
          <p:cNvPr id="4" name="Platshållare för bildnummer 3"/>
          <p:cNvSpPr>
            <a:spLocks noGrp="1"/>
          </p:cNvSpPr>
          <p:nvPr>
            <p:ph type="sldNum" sz="quarter" idx="5"/>
          </p:nvPr>
        </p:nvSpPr>
        <p:spPr/>
        <p:txBody>
          <a:bodyPr/>
          <a:lstStyle/>
          <a:p>
            <a:fld id="{9660A8A9-562A-0545-A15D-48B02F86DA8B}" type="slidenum">
              <a:rPr lang="sv-SE" smtClean="0"/>
              <a:t>11</a:t>
            </a:fld>
            <a:endParaRPr lang="sv-SE"/>
          </a:p>
        </p:txBody>
      </p:sp>
    </p:spTree>
    <p:extLst>
      <p:ext uri="{BB962C8B-B14F-4D97-AF65-F5344CB8AC3E}">
        <p14:creationId xmlns:p14="http://schemas.microsoft.com/office/powerpoint/2010/main" val="4178316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Samtliga frågor har använts i analysen för att hitta rätt. Ovan visas några av de frågorna i undersökningen</a:t>
            </a:r>
          </a:p>
        </p:txBody>
      </p:sp>
      <p:sp>
        <p:nvSpPr>
          <p:cNvPr id="4" name="Platshållare för bildnummer 3"/>
          <p:cNvSpPr>
            <a:spLocks noGrp="1"/>
          </p:cNvSpPr>
          <p:nvPr>
            <p:ph type="sldNum" sz="quarter" idx="5"/>
          </p:nvPr>
        </p:nvSpPr>
        <p:spPr/>
        <p:txBody>
          <a:bodyPr/>
          <a:lstStyle/>
          <a:p>
            <a:fld id="{9660A8A9-562A-0545-A15D-48B02F86DA8B}" type="slidenum">
              <a:rPr lang="sv-SE" smtClean="0"/>
              <a:t>14</a:t>
            </a:fld>
            <a:endParaRPr lang="sv-SE"/>
          </a:p>
        </p:txBody>
      </p:sp>
    </p:spTree>
    <p:extLst>
      <p:ext uri="{BB962C8B-B14F-4D97-AF65-F5344CB8AC3E}">
        <p14:creationId xmlns:p14="http://schemas.microsoft.com/office/powerpoint/2010/main" val="245980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30" name="Rektangel 29">
            <a:extLst>
              <a:ext uri="{FF2B5EF4-FFF2-40B4-BE49-F238E27FC236}">
                <a16:creationId xmlns:a16="http://schemas.microsoft.com/office/drawing/2014/main" id="{F7488912-E437-1746-AC8B-1FB95D9B149A}"/>
              </a:ext>
              <a:ext uri="{C183D7F6-B498-43B3-948B-1728B52AA6E4}">
                <adec:decorative xmlns:adec="http://schemas.microsoft.com/office/drawing/2017/decorative" val="1"/>
              </a:ext>
            </a:extLst>
          </p:cNvPr>
          <p:cNvSpPr/>
          <p:nvPr userDrawn="1"/>
        </p:nvSpPr>
        <p:spPr>
          <a:xfrm>
            <a:off x="4734814" y="4382278"/>
            <a:ext cx="2592261" cy="2492655"/>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9" name="Rektangel 28">
            <a:extLst>
              <a:ext uri="{FF2B5EF4-FFF2-40B4-BE49-F238E27FC236}">
                <a16:creationId xmlns:a16="http://schemas.microsoft.com/office/drawing/2014/main" id="{4A388E02-8E26-5A46-B06D-AF15C39B6A54}"/>
              </a:ext>
              <a:ext uri="{C183D7F6-B498-43B3-948B-1728B52AA6E4}">
                <adec:decorative xmlns:adec="http://schemas.microsoft.com/office/drawing/2017/decorative" val="1"/>
              </a:ext>
            </a:extLst>
          </p:cNvPr>
          <p:cNvSpPr/>
          <p:nvPr userDrawn="1"/>
        </p:nvSpPr>
        <p:spPr>
          <a:xfrm>
            <a:off x="2312442" y="1354667"/>
            <a:ext cx="2592261" cy="5520266"/>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8" name="Rektangel 27">
            <a:extLst>
              <a:ext uri="{FF2B5EF4-FFF2-40B4-BE49-F238E27FC236}">
                <a16:creationId xmlns:a16="http://schemas.microsoft.com/office/drawing/2014/main" id="{BB6D7C88-FA54-8C47-8BD7-8FF36AD08A8B}"/>
              </a:ext>
              <a:ext uri="{C183D7F6-B498-43B3-948B-1728B52AA6E4}">
                <adec:decorative xmlns:adec="http://schemas.microsoft.com/office/drawing/2017/decorative" val="1"/>
              </a:ext>
            </a:extLst>
          </p:cNvPr>
          <p:cNvSpPr/>
          <p:nvPr userDrawn="1"/>
        </p:nvSpPr>
        <p:spPr>
          <a:xfrm>
            <a:off x="-82062" y="344385"/>
            <a:ext cx="2592261"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734814" y="5691221"/>
            <a:ext cx="1784739" cy="11667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300527" y="4687290"/>
            <a:ext cx="1784739" cy="2170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773385"/>
            <a:ext cx="1784739" cy="30846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3" name="Underrubrik 2">
            <a:extLst>
              <a:ext uri="{FF2B5EF4-FFF2-40B4-BE49-F238E27FC236}">
                <a16:creationId xmlns:a16="http://schemas.microsoft.com/office/drawing/2014/main" id="{F736A520-3F33-FD41-A100-514F101AFB19}"/>
              </a:ext>
            </a:extLst>
          </p:cNvPr>
          <p:cNvSpPr>
            <a:spLocks noGrp="1"/>
          </p:cNvSpPr>
          <p:nvPr>
            <p:ph type="subTitle" idx="1" hasCustomPrompt="1"/>
          </p:nvPr>
        </p:nvSpPr>
        <p:spPr>
          <a:xfrm>
            <a:off x="2406316" y="3000549"/>
            <a:ext cx="7379369" cy="1166779"/>
          </a:xfrm>
        </p:spPr>
        <p:txBody>
          <a:bodyPr>
            <a:normAutofit/>
          </a:bodyPr>
          <a:lstStyle>
            <a:lvl1pPr marL="0" indent="0" algn="ctr">
              <a:buNone/>
              <a:defRPr sz="2954" b="0">
                <a:solidFill>
                  <a:schemeClr val="tx1"/>
                </a:solidFill>
                <a:latin typeface="+mj-lt"/>
                <a:ea typeface="Verdana" panose="020B0604030504040204" pitchFamily="34" charset="0"/>
                <a:cs typeface="Verdana" panose="020B0604030504040204" pitchFamily="34" charset="0"/>
              </a:defRPr>
            </a:lvl1pPr>
            <a:lvl2pPr marL="562735" indent="0" algn="ctr">
              <a:buNone/>
              <a:defRPr sz="2462"/>
            </a:lvl2pPr>
            <a:lvl3pPr marL="1125472" indent="0" algn="ctr">
              <a:buNone/>
              <a:defRPr sz="2217"/>
            </a:lvl3pPr>
            <a:lvl4pPr marL="1688207" indent="0" algn="ctr">
              <a:buNone/>
              <a:defRPr sz="1969"/>
            </a:lvl4pPr>
            <a:lvl5pPr marL="2250944" indent="0" algn="ctr">
              <a:buNone/>
              <a:defRPr sz="1969"/>
            </a:lvl5pPr>
            <a:lvl6pPr marL="2813679" indent="0" algn="ctr">
              <a:buNone/>
              <a:defRPr sz="1969"/>
            </a:lvl6pPr>
            <a:lvl7pPr marL="3376415" indent="0" algn="ctr">
              <a:buNone/>
              <a:defRPr sz="1969"/>
            </a:lvl7pPr>
            <a:lvl8pPr marL="3939151" indent="0" algn="ctr">
              <a:buNone/>
              <a:defRPr sz="1969"/>
            </a:lvl8pPr>
            <a:lvl9pPr marL="4501886" indent="0" algn="ctr">
              <a:buNone/>
              <a:defRPr sz="1969"/>
            </a:lvl9pPr>
          </a:lstStyle>
          <a:p>
            <a:r>
              <a:rPr lang="sv-SE" dirty="0"/>
              <a:t>Skriv underrubrik, ex månad år</a:t>
            </a:r>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22585" y="1476657"/>
            <a:ext cx="8346831" cy="1166779"/>
          </a:xfrm>
        </p:spPr>
        <p:txBody>
          <a:bodyPr anchor="b">
            <a:normAutofit/>
          </a:bodyPr>
          <a:lstStyle>
            <a:lvl1pPr algn="ctr">
              <a:defRPr sz="4431" b="1" i="0">
                <a:solidFill>
                  <a:schemeClr val="tx1"/>
                </a:solidFill>
                <a:latin typeface="+mj-lt"/>
                <a:cs typeface="Arial Black" panose="020B0604020202020204" pitchFamily="34" charset="0"/>
              </a:defRPr>
            </a:lvl1pPr>
          </a:lstStyle>
          <a:p>
            <a:r>
              <a:rPr lang="sv-SE" dirty="0"/>
              <a:t>Rubrik för rapport</a:t>
            </a:r>
          </a:p>
        </p:txBody>
      </p:sp>
    </p:spTree>
    <p:extLst>
      <p:ext uri="{BB962C8B-B14F-4D97-AF65-F5344CB8AC3E}">
        <p14:creationId xmlns:p14="http://schemas.microsoft.com/office/powerpoint/2010/main" val="2805110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34953" y="2262221"/>
            <a:ext cx="8346831" cy="1166779"/>
          </a:xfrm>
        </p:spPr>
        <p:txBody>
          <a:bodyPr anchor="b">
            <a:normAutofit/>
          </a:bodyPr>
          <a:lstStyle>
            <a:lvl1pPr algn="ctr">
              <a:defRPr sz="4431" b="1" i="0">
                <a:solidFill>
                  <a:schemeClr val="tx1"/>
                </a:solidFill>
                <a:latin typeface="Arial Black" panose="020B0604020202020204" pitchFamily="34" charset="0"/>
                <a:cs typeface="Arial Black" panose="020B0604020202020204" pitchFamily="34" charset="0"/>
              </a:defRPr>
            </a:lvl1pPr>
          </a:lstStyle>
          <a:p>
            <a:r>
              <a:rPr lang="sv-SE" dirty="0"/>
              <a:t>Kapitelavsnitt 2</a:t>
            </a:r>
          </a:p>
        </p:txBody>
      </p:sp>
    </p:spTree>
    <p:extLst>
      <p:ext uri="{BB962C8B-B14F-4D97-AF65-F5344CB8AC3E}">
        <p14:creationId xmlns:p14="http://schemas.microsoft.com/office/powerpoint/2010/main" val="30373281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 innehåll utan kant">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86A96705-57B4-0843-A212-77192500B1FA}"/>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5" name="Platshållare för sidfot 4">
            <a:extLst>
              <a:ext uri="{FF2B5EF4-FFF2-40B4-BE49-F238E27FC236}">
                <a16:creationId xmlns:a16="http://schemas.microsoft.com/office/drawing/2014/main" id="{5C706AC9-93B9-754F-9E0C-BE3E03AB6FD8}"/>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4" name="Platshållare för datum 3">
            <a:extLst>
              <a:ext uri="{FF2B5EF4-FFF2-40B4-BE49-F238E27FC236}">
                <a16:creationId xmlns:a16="http://schemas.microsoft.com/office/drawing/2014/main" id="{C3D52669-0E6C-1840-9713-AA3542FA3940}"/>
              </a:ext>
              <a:ext uri="{C183D7F6-B498-43B3-948B-1728B52AA6E4}">
                <adec:decorative xmlns:adec="http://schemas.microsoft.com/office/drawing/2017/decorative" val="1"/>
              </a:ext>
            </a:extLst>
          </p:cNvPr>
          <p:cNvSpPr>
            <a:spLocks noGrp="1"/>
          </p:cNvSpPr>
          <p:nvPr>
            <p:ph type="dt" sz="half" idx="10"/>
          </p:nvPr>
        </p:nvSpPr>
        <p:spPr>
          <a:xfrm>
            <a:off x="587377" y="6343423"/>
            <a:ext cx="1322869" cy="330856"/>
          </a:xfrm>
        </p:spPr>
        <p:txBody>
          <a:bodyPr/>
          <a:lstStyle/>
          <a:p>
            <a:fld id="{30DE30AE-D41D-1B42-9F9E-DEBE1EF30DEF}" type="datetimeFigureOut">
              <a:rPr lang="sv-SE" smtClean="0"/>
              <a:t>2023-05-08</a:t>
            </a:fld>
            <a:endParaRPr lang="sv-SE" dirty="0"/>
          </a:p>
        </p:txBody>
      </p:sp>
      <p:sp>
        <p:nvSpPr>
          <p:cNvPr id="3" name="Platshållare för innehåll 2">
            <a:extLst>
              <a:ext uri="{FF2B5EF4-FFF2-40B4-BE49-F238E27FC236}">
                <a16:creationId xmlns:a16="http://schemas.microsoft.com/office/drawing/2014/main" id="{5F676901-F9C7-3644-9552-4487EB53E3E8}"/>
              </a:ext>
            </a:extLst>
          </p:cNvPr>
          <p:cNvSpPr>
            <a:spLocks noGrp="1"/>
          </p:cNvSpPr>
          <p:nvPr>
            <p:ph idx="1"/>
          </p:nvPr>
        </p:nvSpPr>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cxnSp>
        <p:nvCxnSpPr>
          <p:cNvPr id="8" name="Rak 7">
            <a:extLst>
              <a:ext uri="{FF2B5EF4-FFF2-40B4-BE49-F238E27FC236}">
                <a16:creationId xmlns:a16="http://schemas.microsoft.com/office/drawing/2014/main" id="{90964437-A60B-5740-8BAC-4B1934ACE4E1}"/>
              </a:ext>
            </a:extLst>
          </p:cNvPr>
          <p:cNvCxnSpPr>
            <a:cxnSpLocks/>
          </p:cNvCxnSpPr>
          <p:nvPr userDrawn="1"/>
        </p:nvCxnSpPr>
        <p:spPr>
          <a:xfrm flipV="1">
            <a:off x="602570" y="1376367"/>
            <a:ext cx="11002057" cy="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ubrik 1">
            <a:extLst>
              <a:ext uri="{FF2B5EF4-FFF2-40B4-BE49-F238E27FC236}">
                <a16:creationId xmlns:a16="http://schemas.microsoft.com/office/drawing/2014/main" id="{775177C9-7FBD-1847-A139-18F834CCC0F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
        <p:nvSpPr>
          <p:cNvPr id="10" name="Rektangel 9">
            <a:extLst>
              <a:ext uri="{FF2B5EF4-FFF2-40B4-BE49-F238E27FC236}">
                <a16:creationId xmlns:a16="http://schemas.microsoft.com/office/drawing/2014/main" id="{27CACEF4-E528-794B-9CAA-465F7A48ADD0}"/>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Tree>
    <p:extLst>
      <p:ext uri="{BB962C8B-B14F-4D97-AF65-F5344CB8AC3E}">
        <p14:creationId xmlns:p14="http://schemas.microsoft.com/office/powerpoint/2010/main" val="3864853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gramrubriker utan kant">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0B9DF0AE-644D-9B44-8EB2-E1064DA9E4DF}"/>
              </a:ext>
            </a:extLst>
          </p:cNvPr>
          <p:cNvSpPr>
            <a:spLocks noGrp="1"/>
          </p:cNvSpPr>
          <p:nvPr>
            <p:ph type="sldNum" sz="quarter" idx="12"/>
          </p:nvPr>
        </p:nvSpPr>
        <p:spPr/>
        <p:txBody>
          <a:bodyPr/>
          <a:lstStyle/>
          <a:p>
            <a:fld id="{92452EBA-C90E-2446-83E3-751A44C3BCE0}" type="slidenum">
              <a:rPr lang="sv-SE" smtClean="0"/>
              <a:pPr/>
              <a:t>‹#›</a:t>
            </a:fld>
            <a:endParaRPr lang="sv-SE" dirty="0"/>
          </a:p>
        </p:txBody>
      </p:sp>
      <p:sp>
        <p:nvSpPr>
          <p:cNvPr id="4" name="Platshållare för sidfot 3">
            <a:extLst>
              <a:ext uri="{FF2B5EF4-FFF2-40B4-BE49-F238E27FC236}">
                <a16:creationId xmlns:a16="http://schemas.microsoft.com/office/drawing/2014/main" id="{8D52EA53-E67D-634D-800B-44FA4BF33560}"/>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a:t>Sidfot</a:t>
            </a:r>
            <a:endParaRPr lang="sv-SE" dirty="0"/>
          </a:p>
        </p:txBody>
      </p:sp>
      <p:sp>
        <p:nvSpPr>
          <p:cNvPr id="3" name="Platshållare för datum 2">
            <a:extLst>
              <a:ext uri="{FF2B5EF4-FFF2-40B4-BE49-F238E27FC236}">
                <a16:creationId xmlns:a16="http://schemas.microsoft.com/office/drawing/2014/main" id="{A4EB8A9F-93DE-D142-9851-71F55D520CF7}"/>
              </a:ext>
              <a:ext uri="{C183D7F6-B498-43B3-948B-1728B52AA6E4}">
                <adec:decorative xmlns:adec="http://schemas.microsoft.com/office/drawing/2017/decorative" val="1"/>
              </a:ext>
            </a:extLst>
          </p:cNvPr>
          <p:cNvSpPr>
            <a:spLocks noGrp="1"/>
          </p:cNvSpPr>
          <p:nvPr>
            <p:ph type="dt" sz="half" idx="10"/>
          </p:nvPr>
        </p:nvSpPr>
        <p:spPr>
          <a:xfrm>
            <a:off x="587376" y="6343423"/>
            <a:ext cx="1293253" cy="330856"/>
          </a:xfrm>
        </p:spPr>
        <p:txBody>
          <a:bodyPr/>
          <a:lstStyle/>
          <a:p>
            <a:fld id="{30DE30AE-D41D-1B42-9F9E-DEBE1EF30DEF}" type="datetimeFigureOut">
              <a:rPr lang="sv-SE" smtClean="0"/>
              <a:pPr/>
              <a:t>2023-05-08</a:t>
            </a:fld>
            <a:r>
              <a:rPr lang="sv-SE" dirty="0"/>
              <a:t> |</a:t>
            </a:r>
          </a:p>
        </p:txBody>
      </p:sp>
      <p:sp>
        <p:nvSpPr>
          <p:cNvPr id="12" name="Platshållare för innehåll 3">
            <a:extLst>
              <a:ext uri="{FF2B5EF4-FFF2-40B4-BE49-F238E27FC236}">
                <a16:creationId xmlns:a16="http://schemas.microsoft.com/office/drawing/2014/main" id="{3330B1BF-D62F-0142-A411-292AAEFBD3FB}"/>
              </a:ext>
            </a:extLst>
          </p:cNvPr>
          <p:cNvSpPr>
            <a:spLocks noGrp="1"/>
          </p:cNvSpPr>
          <p:nvPr>
            <p:ph sz="half" idx="14"/>
          </p:nvPr>
        </p:nvSpPr>
        <p:spPr>
          <a:xfrm>
            <a:off x="6065382" y="1635368"/>
            <a:ext cx="5181600" cy="4398055"/>
          </a:xfrm>
        </p:spPr>
        <p:txBody>
          <a:bodyPr/>
          <a:lstStyle/>
          <a:p>
            <a:pPr lvl="0"/>
            <a:r>
              <a:rPr lang="sv-SE"/>
              <a:t>Klicka här för att ändra format på bakgrundstexten</a:t>
            </a:r>
          </a:p>
        </p:txBody>
      </p:sp>
      <p:sp>
        <p:nvSpPr>
          <p:cNvPr id="11" name="Platshållare för innehåll 3">
            <a:extLst>
              <a:ext uri="{FF2B5EF4-FFF2-40B4-BE49-F238E27FC236}">
                <a16:creationId xmlns:a16="http://schemas.microsoft.com/office/drawing/2014/main" id="{2EE30900-CC8E-0C4D-BB51-B4B5FBAAD56D}"/>
              </a:ext>
            </a:extLst>
          </p:cNvPr>
          <p:cNvSpPr>
            <a:spLocks noGrp="1"/>
          </p:cNvSpPr>
          <p:nvPr>
            <p:ph sz="half" idx="2" hasCustomPrompt="1"/>
          </p:nvPr>
        </p:nvSpPr>
        <p:spPr>
          <a:xfrm>
            <a:off x="6124962" y="438109"/>
            <a:ext cx="5181600" cy="935038"/>
          </a:xfrm>
        </p:spPr>
        <p:txBody>
          <a:bodyPr anchor="b">
            <a:normAutofit/>
          </a:bodyPr>
          <a:lstStyle>
            <a:lvl1pPr marL="0" indent="0">
              <a:buNone/>
              <a:defRPr sz="2215" b="1"/>
            </a:lvl1pPr>
          </a:lstStyle>
          <a:p>
            <a:pPr lvl="0"/>
            <a:r>
              <a:rPr lang="sv-SE" dirty="0"/>
              <a:t>Grafrubriker</a:t>
            </a:r>
          </a:p>
        </p:txBody>
      </p:sp>
      <p:sp>
        <p:nvSpPr>
          <p:cNvPr id="8" name="Platshållare för innehåll 2">
            <a:extLst>
              <a:ext uri="{FF2B5EF4-FFF2-40B4-BE49-F238E27FC236}">
                <a16:creationId xmlns:a16="http://schemas.microsoft.com/office/drawing/2014/main" id="{FC0D75DC-00CA-C545-909E-A73F3E2EEAD0}"/>
              </a:ext>
            </a:extLst>
          </p:cNvPr>
          <p:cNvSpPr>
            <a:spLocks noGrp="1"/>
          </p:cNvSpPr>
          <p:nvPr>
            <p:ph sz="half" idx="13"/>
          </p:nvPr>
        </p:nvSpPr>
        <p:spPr>
          <a:xfrm>
            <a:off x="602569" y="1641025"/>
            <a:ext cx="5181600" cy="4398055"/>
          </a:xfrm>
        </p:spPr>
        <p:txBody>
          <a:bodyPr/>
          <a:lstStyle/>
          <a:p>
            <a:pPr lvl="0"/>
            <a:r>
              <a:rPr lang="sv-SE"/>
              <a:t>Klicka här för att ändra format på bakgrundstexten</a:t>
            </a:r>
          </a:p>
        </p:txBody>
      </p:sp>
      <p:sp>
        <p:nvSpPr>
          <p:cNvPr id="10" name="Platshållare för innehåll 2">
            <a:extLst>
              <a:ext uri="{FF2B5EF4-FFF2-40B4-BE49-F238E27FC236}">
                <a16:creationId xmlns:a16="http://schemas.microsoft.com/office/drawing/2014/main" id="{65B6D65F-8E26-AB40-8C5A-352920475F95}"/>
              </a:ext>
            </a:extLst>
          </p:cNvPr>
          <p:cNvSpPr>
            <a:spLocks noGrp="1"/>
          </p:cNvSpPr>
          <p:nvPr>
            <p:ph sz="half" idx="1" hasCustomPrompt="1"/>
          </p:nvPr>
        </p:nvSpPr>
        <p:spPr>
          <a:xfrm>
            <a:off x="596908" y="441326"/>
            <a:ext cx="5181600" cy="935038"/>
          </a:xfrm>
        </p:spPr>
        <p:txBody>
          <a:bodyPr anchor="b">
            <a:normAutofit/>
          </a:bodyPr>
          <a:lstStyle>
            <a:lvl1pPr marL="0" indent="0">
              <a:buNone/>
              <a:defRPr sz="2215" b="1"/>
            </a:lvl1pPr>
          </a:lstStyle>
          <a:p>
            <a:pPr lvl="0"/>
            <a:r>
              <a:rPr lang="sv-SE" dirty="0"/>
              <a:t>Grafrubriker</a:t>
            </a:r>
          </a:p>
        </p:txBody>
      </p:sp>
      <p:sp>
        <p:nvSpPr>
          <p:cNvPr id="2" name="Rubrik 1">
            <a:extLst>
              <a:ext uri="{FF2B5EF4-FFF2-40B4-BE49-F238E27FC236}">
                <a16:creationId xmlns:a16="http://schemas.microsoft.com/office/drawing/2014/main" id="{E74A7165-AC54-6F47-B88A-67DD7D049EE8}"/>
              </a:ext>
            </a:extLst>
          </p:cNvPr>
          <p:cNvSpPr>
            <a:spLocks noGrp="1"/>
          </p:cNvSpPr>
          <p:nvPr>
            <p:ph type="title" hasCustomPrompt="1"/>
          </p:nvPr>
        </p:nvSpPr>
        <p:spPr>
          <a:xfrm>
            <a:off x="587376" y="-1127365"/>
            <a:ext cx="10925627" cy="907193"/>
          </a:xfrm>
        </p:spPr>
        <p:txBody>
          <a:bodyPr/>
          <a:lstStyle>
            <a:lvl1pPr>
              <a:defRPr>
                <a:latin typeface="+mj-lt"/>
              </a:defRPr>
            </a:lvl1pPr>
          </a:lstStyle>
          <a:p>
            <a:r>
              <a:rPr lang="sv-SE" dirty="0"/>
              <a:t>Bara grafer</a:t>
            </a:r>
          </a:p>
        </p:txBody>
      </p:sp>
      <p:sp>
        <p:nvSpPr>
          <p:cNvPr id="13" name="Rektangel 12">
            <a:extLst>
              <a:ext uri="{FF2B5EF4-FFF2-40B4-BE49-F238E27FC236}">
                <a16:creationId xmlns:a16="http://schemas.microsoft.com/office/drawing/2014/main" id="{1B98114D-4688-EE40-B9CE-CA7268FBEB78}"/>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cxnSp>
        <p:nvCxnSpPr>
          <p:cNvPr id="14" name="Rak 13">
            <a:extLst>
              <a:ext uri="{FF2B5EF4-FFF2-40B4-BE49-F238E27FC236}">
                <a16:creationId xmlns:a16="http://schemas.microsoft.com/office/drawing/2014/main" id="{B7DC3CB1-B2ED-4A4A-9A7B-60FBFAE92ECD}"/>
              </a:ext>
            </a:extLst>
          </p:cNvPr>
          <p:cNvCxnSpPr>
            <a:cxnSpLocks/>
          </p:cNvCxnSpPr>
          <p:nvPr userDrawn="1"/>
        </p:nvCxnSpPr>
        <p:spPr>
          <a:xfrm>
            <a:off x="602570" y="1376367"/>
            <a:ext cx="517593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Rak 14">
            <a:extLst>
              <a:ext uri="{FF2B5EF4-FFF2-40B4-BE49-F238E27FC236}">
                <a16:creationId xmlns:a16="http://schemas.microsoft.com/office/drawing/2014/main" id="{354DEEA4-A1AF-F34E-BFB4-C02AF0D8688C}"/>
              </a:ext>
            </a:extLst>
          </p:cNvPr>
          <p:cNvCxnSpPr>
            <a:cxnSpLocks/>
          </p:cNvCxnSpPr>
          <p:nvPr userDrawn="1"/>
        </p:nvCxnSpPr>
        <p:spPr>
          <a:xfrm>
            <a:off x="6130624" y="1373147"/>
            <a:ext cx="5175938"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409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 2 kolumner. Utan kant.">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B1D9D5CA-2FC9-3343-AC0A-415BC2A2F3D0}"/>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6" name="Platshållare för sidfot 5">
            <a:extLst>
              <a:ext uri="{FF2B5EF4-FFF2-40B4-BE49-F238E27FC236}">
                <a16:creationId xmlns:a16="http://schemas.microsoft.com/office/drawing/2014/main" id="{24ACA49F-6EBD-B74B-8C9C-DF7378606B70}"/>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C3DD8A5F-4C10-4649-80EF-631D5D60AD9E}"/>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4" name="Platshållare för innehåll 3">
            <a:extLst>
              <a:ext uri="{FF2B5EF4-FFF2-40B4-BE49-F238E27FC236}">
                <a16:creationId xmlns:a16="http://schemas.microsoft.com/office/drawing/2014/main" id="{56526E74-3BB6-F947-83BD-C7139EEAE279}"/>
              </a:ext>
            </a:extLst>
          </p:cNvPr>
          <p:cNvSpPr>
            <a:spLocks noGrp="1"/>
          </p:cNvSpPr>
          <p:nvPr>
            <p:ph sz="half" idx="2"/>
          </p:nvPr>
        </p:nvSpPr>
        <p:spPr>
          <a:xfrm>
            <a:off x="6065382" y="1635368"/>
            <a:ext cx="5181600" cy="43980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innehåll 2">
            <a:extLst>
              <a:ext uri="{FF2B5EF4-FFF2-40B4-BE49-F238E27FC236}">
                <a16:creationId xmlns:a16="http://schemas.microsoft.com/office/drawing/2014/main" id="{C145F869-1CFC-5D49-BDB4-8EAAE908AE24}"/>
              </a:ext>
            </a:extLst>
          </p:cNvPr>
          <p:cNvSpPr>
            <a:spLocks noGrp="1"/>
          </p:cNvSpPr>
          <p:nvPr>
            <p:ph sz="half" idx="1"/>
          </p:nvPr>
        </p:nvSpPr>
        <p:spPr>
          <a:xfrm>
            <a:off x="602569" y="1641025"/>
            <a:ext cx="5181600" cy="43980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Rubrik 1">
            <a:extLst>
              <a:ext uri="{FF2B5EF4-FFF2-40B4-BE49-F238E27FC236}">
                <a16:creationId xmlns:a16="http://schemas.microsoft.com/office/drawing/2014/main" id="{FC60CA81-45A0-1D4F-8911-EB3D2A06930A}"/>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
        <p:nvSpPr>
          <p:cNvPr id="9" name="Rektangel 8">
            <a:extLst>
              <a:ext uri="{FF2B5EF4-FFF2-40B4-BE49-F238E27FC236}">
                <a16:creationId xmlns:a16="http://schemas.microsoft.com/office/drawing/2014/main" id="{C7748971-8DCA-E749-B406-23A7046789D2}"/>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cxnSp>
        <p:nvCxnSpPr>
          <p:cNvPr id="10" name="Rak 9">
            <a:extLst>
              <a:ext uri="{FF2B5EF4-FFF2-40B4-BE49-F238E27FC236}">
                <a16:creationId xmlns:a16="http://schemas.microsoft.com/office/drawing/2014/main" id="{6C16FC93-AFF0-5F41-BE03-7439BBD9B58F}"/>
              </a:ext>
            </a:extLst>
          </p:cNvPr>
          <p:cNvCxnSpPr>
            <a:cxnSpLocks/>
          </p:cNvCxnSpPr>
          <p:nvPr userDrawn="1"/>
        </p:nvCxnSpPr>
        <p:spPr>
          <a:xfrm>
            <a:off x="602570" y="1376367"/>
            <a:ext cx="1092723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03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Rubrikbi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A230BBA6-6C93-B543-9832-33D15D2E157F}"/>
              </a:ext>
              <a:ext uri="{C183D7F6-B498-43B3-948B-1728B52AA6E4}">
                <adec:decorative xmlns:adec="http://schemas.microsoft.com/office/drawing/2017/decorative" val="1"/>
              </a:ext>
            </a:extLst>
          </p:cNvPr>
          <p:cNvSpPr/>
          <p:nvPr userDrawn="1"/>
        </p:nvSpPr>
        <p:spPr>
          <a:xfrm>
            <a:off x="0" y="2"/>
            <a:ext cx="12295657"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2" name="Rubrik 1">
            <a:extLst>
              <a:ext uri="{FF2B5EF4-FFF2-40B4-BE49-F238E27FC236}">
                <a16:creationId xmlns:a16="http://schemas.microsoft.com/office/drawing/2014/main" id="{F8527684-5CE4-6E42-B697-1AFD498922D6}"/>
              </a:ext>
            </a:extLst>
          </p:cNvPr>
          <p:cNvSpPr>
            <a:spLocks noGrp="1"/>
          </p:cNvSpPr>
          <p:nvPr>
            <p:ph type="ctrTitle" hasCustomPrompt="1"/>
          </p:nvPr>
        </p:nvSpPr>
        <p:spPr>
          <a:xfrm>
            <a:off x="1922585" y="2511889"/>
            <a:ext cx="8346831" cy="685517"/>
          </a:xfrm>
        </p:spPr>
        <p:txBody>
          <a:bodyPr anchor="b">
            <a:normAutofit/>
          </a:bodyPr>
          <a:lstStyle>
            <a:lvl1pPr algn="ctr">
              <a:defRPr sz="3446" b="1" i="0">
                <a:solidFill>
                  <a:schemeClr val="bg1"/>
                </a:solidFill>
                <a:latin typeface="+mj-lt"/>
                <a:cs typeface="Arial" panose="020B0604020202020204" pitchFamily="34" charset="0"/>
              </a:defRPr>
            </a:lvl1pPr>
          </a:lstStyle>
          <a:p>
            <a:r>
              <a:rPr lang="sv-SE" dirty="0"/>
              <a:t>Kapitelavsnitt 2</a:t>
            </a:r>
          </a:p>
        </p:txBody>
      </p:sp>
      <p:pic>
        <p:nvPicPr>
          <p:cNvPr id="9" name="Bildobjekt 8">
            <a:extLst>
              <a:ext uri="{FF2B5EF4-FFF2-40B4-BE49-F238E27FC236}">
                <a16:creationId xmlns:a16="http://schemas.microsoft.com/office/drawing/2014/main" id="{3C7F9F83-BBBA-A043-B88D-36ECD34151E2}"/>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14252796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56411" y="5691222"/>
            <a:ext cx="2004646" cy="116677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23167" y="4687291"/>
            <a:ext cx="2004646" cy="21707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7510" y="3429001"/>
            <a:ext cx="2004646" cy="3428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ubrik 1">
            <a:extLst>
              <a:ext uri="{FF2B5EF4-FFF2-40B4-BE49-F238E27FC236}">
                <a16:creationId xmlns:a16="http://schemas.microsoft.com/office/drawing/2014/main" id="{AB17C627-C9C4-424E-9E7A-F4CE17DE4F24}"/>
              </a:ext>
              <a:ext uri="{C183D7F6-B498-43B3-948B-1728B52AA6E4}">
                <adec:decorative xmlns:adec="http://schemas.microsoft.com/office/drawing/2017/decorative" val="1"/>
              </a:ext>
            </a:extLst>
          </p:cNvPr>
          <p:cNvSpPr>
            <a:spLocks noGrp="1"/>
          </p:cNvSpPr>
          <p:nvPr>
            <p:ph type="title" hasCustomPrompt="1"/>
          </p:nvPr>
        </p:nvSpPr>
        <p:spPr>
          <a:xfrm>
            <a:off x="604172" y="469170"/>
            <a:ext cx="10925627" cy="907193"/>
          </a:xfrm>
        </p:spPr>
        <p:txBody>
          <a:bodyPr/>
          <a:lstStyle>
            <a:lvl1pPr>
              <a:defRPr>
                <a:solidFill>
                  <a:schemeClr val="tx1"/>
                </a:solidFill>
              </a:defRPr>
            </a:lvl1pPr>
          </a:lstStyle>
          <a:p>
            <a:r>
              <a:rPr lang="sv-SE" dirty="0"/>
              <a:t>Kapitelavsnitt 1</a:t>
            </a:r>
          </a:p>
        </p:txBody>
      </p:sp>
    </p:spTree>
    <p:extLst>
      <p:ext uri="{BB962C8B-B14F-4D97-AF65-F5344CB8AC3E}">
        <p14:creationId xmlns:p14="http://schemas.microsoft.com/office/powerpoint/2010/main" val="342007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34953" y="2262221"/>
            <a:ext cx="8346831" cy="1166779"/>
          </a:xfrm>
        </p:spPr>
        <p:txBody>
          <a:bodyPr anchor="b">
            <a:normAutofit/>
          </a:bodyPr>
          <a:lstStyle>
            <a:lvl1pPr algn="ctr">
              <a:defRPr sz="4431" b="1" i="0">
                <a:solidFill>
                  <a:schemeClr val="tx1"/>
                </a:solidFill>
                <a:latin typeface="Arial Black" panose="020B0604020202020204" pitchFamily="34" charset="0"/>
                <a:cs typeface="Arial Black" panose="020B0604020202020204" pitchFamily="34" charset="0"/>
              </a:defRPr>
            </a:lvl1pPr>
          </a:lstStyle>
          <a:p>
            <a:r>
              <a:rPr lang="sv-SE" dirty="0"/>
              <a:t>Kapitelavsnitt 2</a:t>
            </a:r>
          </a:p>
        </p:txBody>
      </p:sp>
    </p:spTree>
    <p:extLst>
      <p:ext uri="{BB962C8B-B14F-4D97-AF65-F5344CB8AC3E}">
        <p14:creationId xmlns:p14="http://schemas.microsoft.com/office/powerpoint/2010/main" val="1601685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Rubrik+Tex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15F6251-2423-4244-A2CA-39899875F8B7}"/>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5EE0777A-F27D-544F-A369-1C89BAC9B0A0}"/>
              </a:ext>
            </a:extLst>
          </p:cNvPr>
          <p:cNvSpPr>
            <a:spLocks noGrp="1"/>
          </p:cNvSpPr>
          <p:nvPr>
            <p:ph type="sldNum" sz="quarter" idx="12"/>
          </p:nvPr>
        </p:nvSpPr>
        <p:spPr>
          <a:xfrm>
            <a:off x="5765465" y="6360633"/>
            <a:ext cx="722310" cy="313646"/>
          </a:xfrm>
        </p:spPr>
        <p:txBody>
          <a:bodyPr/>
          <a:lstStyle/>
          <a:p>
            <a:fld id="{92452EBA-C90E-2446-83E3-751A44C3BCE0}" type="slidenum">
              <a:rPr lang="sv-SE" smtClean="0"/>
              <a:t>‹#›</a:t>
            </a:fld>
            <a:endParaRPr lang="sv-SE" dirty="0"/>
          </a:p>
        </p:txBody>
      </p:sp>
      <p:sp>
        <p:nvSpPr>
          <p:cNvPr id="4" name="Platshållare för sidfot 3">
            <a:extLst>
              <a:ext uri="{FF2B5EF4-FFF2-40B4-BE49-F238E27FC236}">
                <a16:creationId xmlns:a16="http://schemas.microsoft.com/office/drawing/2014/main" id="{C4FE6EE5-616F-9B49-8626-16F20142E4E1}"/>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98BDE58C-F250-B641-BCCF-1D54DD65C0A6}"/>
              </a:ext>
              <a:ext uri="{C183D7F6-B498-43B3-948B-1728B52AA6E4}">
                <adec:decorative xmlns:adec="http://schemas.microsoft.com/office/drawing/2017/decorative" val="1"/>
              </a:ext>
            </a:extLst>
          </p:cNvPr>
          <p:cNvSpPr>
            <a:spLocks noGrp="1"/>
          </p:cNvSpPr>
          <p:nvPr>
            <p:ph type="dt" sz="half" idx="10"/>
          </p:nvPr>
        </p:nvSpPr>
        <p:spPr>
          <a:xfrm>
            <a:off x="587376" y="6343423"/>
            <a:ext cx="1234020" cy="330856"/>
          </a:xfrm>
        </p:spPr>
        <p:txBody>
          <a:bodyPr/>
          <a:lstStyle/>
          <a:p>
            <a:fld id="{30DE30AE-D41D-1B42-9F9E-DEBE1EF30DEF}" type="datetimeFigureOut">
              <a:rPr lang="sv-SE" smtClean="0"/>
              <a:t>2023-05-08</a:t>
            </a:fld>
            <a:endParaRPr lang="sv-SE" dirty="0"/>
          </a:p>
        </p:txBody>
      </p:sp>
      <p:sp>
        <p:nvSpPr>
          <p:cNvPr id="7" name="Platshållare för innehåll 2">
            <a:extLst>
              <a:ext uri="{FF2B5EF4-FFF2-40B4-BE49-F238E27FC236}">
                <a16:creationId xmlns:a16="http://schemas.microsoft.com/office/drawing/2014/main" id="{58D18DC7-A6D1-ED43-970B-FCA21E2C0F7B}"/>
              </a:ext>
            </a:extLst>
          </p:cNvPr>
          <p:cNvSpPr>
            <a:spLocks noGrp="1"/>
          </p:cNvSpPr>
          <p:nvPr>
            <p:ph idx="1"/>
          </p:nvPr>
        </p:nvSpPr>
        <p:spPr>
          <a:xfrm>
            <a:off x="604173" y="1654176"/>
            <a:ext cx="11017250" cy="4351338"/>
          </a:xfrm>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AE9D66C5-0D16-A440-9FEA-FCBAD4FDEC89}"/>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17195498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Rubrik+ Rubrik2 + 2 kolumner">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6" name="Platshållare för innehåll 5">
            <a:extLst>
              <a:ext uri="{FF2B5EF4-FFF2-40B4-BE49-F238E27FC236}">
                <a16:creationId xmlns:a16="http://schemas.microsoft.com/office/drawing/2014/main" id="{7A419098-CAA6-9948-A44D-5A67D433750A}"/>
              </a:ext>
            </a:extLst>
          </p:cNvPr>
          <p:cNvSpPr>
            <a:spLocks noGrp="1"/>
          </p:cNvSpPr>
          <p:nvPr>
            <p:ph sz="quarter" idx="4"/>
          </p:nvPr>
        </p:nvSpPr>
        <p:spPr>
          <a:xfrm>
            <a:off x="6111634" y="2530688"/>
            <a:ext cx="5183188"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DB443583-E8A4-974B-8DB3-FCB56FCDB6F9}"/>
              </a:ext>
            </a:extLst>
          </p:cNvPr>
          <p:cNvSpPr>
            <a:spLocks noGrp="1"/>
          </p:cNvSpPr>
          <p:nvPr>
            <p:ph type="body" sz="quarter" idx="3"/>
          </p:nvPr>
        </p:nvSpPr>
        <p:spPr>
          <a:xfrm>
            <a:off x="6110808" y="1640807"/>
            <a:ext cx="5183188"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FFA7ED3E-ED0B-7E4F-A941-05165CF1566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3052440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Rubrikbi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A230BBA6-6C93-B543-9832-33D15D2E157F}"/>
              </a:ext>
              <a:ext uri="{C183D7F6-B498-43B3-948B-1728B52AA6E4}">
                <adec:decorative xmlns:adec="http://schemas.microsoft.com/office/drawing/2017/decorative" val="1"/>
              </a:ext>
            </a:extLst>
          </p:cNvPr>
          <p:cNvSpPr/>
          <p:nvPr userDrawn="1"/>
        </p:nvSpPr>
        <p:spPr>
          <a:xfrm>
            <a:off x="0" y="2"/>
            <a:ext cx="12295657"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2" name="Rubrik 1">
            <a:extLst>
              <a:ext uri="{FF2B5EF4-FFF2-40B4-BE49-F238E27FC236}">
                <a16:creationId xmlns:a16="http://schemas.microsoft.com/office/drawing/2014/main" id="{D84ADB83-AACF-E74F-B97D-DE6FBC2A61DE}"/>
              </a:ext>
            </a:extLst>
          </p:cNvPr>
          <p:cNvSpPr>
            <a:spLocks noGrp="1"/>
          </p:cNvSpPr>
          <p:nvPr>
            <p:ph type="ctrTitle" hasCustomPrompt="1"/>
          </p:nvPr>
        </p:nvSpPr>
        <p:spPr>
          <a:xfrm>
            <a:off x="1922585" y="2511889"/>
            <a:ext cx="8346831" cy="685517"/>
          </a:xfrm>
        </p:spPr>
        <p:txBody>
          <a:bodyPr anchor="b">
            <a:normAutofit/>
          </a:bodyPr>
          <a:lstStyle>
            <a:lvl1pPr algn="ctr">
              <a:defRPr sz="3446" b="1" i="0">
                <a:solidFill>
                  <a:schemeClr val="bg1"/>
                </a:solidFill>
                <a:latin typeface="+mj-lt"/>
                <a:cs typeface="Arial Black" panose="020B0604020202020204" pitchFamily="34" charset="0"/>
              </a:defRPr>
            </a:lvl1pPr>
          </a:lstStyle>
          <a:p>
            <a:r>
              <a:rPr lang="sv-SE" dirty="0"/>
              <a:t>Kapitelavsnitt 2</a:t>
            </a:r>
          </a:p>
        </p:txBody>
      </p:sp>
      <p:pic>
        <p:nvPicPr>
          <p:cNvPr id="9" name="Bildobjekt 8">
            <a:extLst>
              <a:ext uri="{FF2B5EF4-FFF2-40B4-BE49-F238E27FC236}">
                <a16:creationId xmlns:a16="http://schemas.microsoft.com/office/drawing/2014/main" id="{5793F797-0CE5-674F-8226-AD76957D3CB8}"/>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3436052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3_Rubrikbi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46B33DE-17B6-BF47-B65F-F62E8FBFFFD8}"/>
              </a:ext>
            </a:extLst>
          </p:cNvPr>
          <p:cNvSpPr/>
          <p:nvPr userDrawn="1"/>
        </p:nvSpPr>
        <p:spPr>
          <a:xfrm>
            <a:off x="0" y="-2"/>
            <a:ext cx="12192000"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3" name="Underrubrik 2">
            <a:extLst>
              <a:ext uri="{FF2B5EF4-FFF2-40B4-BE49-F238E27FC236}">
                <a16:creationId xmlns:a16="http://schemas.microsoft.com/office/drawing/2014/main" id="{F736A520-3F33-FD41-A100-514F101AFB19}"/>
              </a:ext>
            </a:extLst>
          </p:cNvPr>
          <p:cNvSpPr>
            <a:spLocks noGrp="1"/>
          </p:cNvSpPr>
          <p:nvPr>
            <p:ph type="subTitle" idx="1" hasCustomPrompt="1"/>
          </p:nvPr>
        </p:nvSpPr>
        <p:spPr>
          <a:xfrm>
            <a:off x="1922585" y="3088526"/>
            <a:ext cx="8346830" cy="1166779"/>
          </a:xfrm>
        </p:spPr>
        <p:txBody>
          <a:bodyPr>
            <a:normAutofit/>
          </a:bodyPr>
          <a:lstStyle>
            <a:lvl1pPr marL="0" indent="0" algn="ctr">
              <a:buNone/>
              <a:defRPr sz="2954" b="0">
                <a:solidFill>
                  <a:schemeClr val="bg1"/>
                </a:solidFill>
                <a:latin typeface="+mn-lt"/>
                <a:ea typeface="Verdana" panose="020B0604030504040204" pitchFamily="34" charset="0"/>
                <a:cs typeface="Arial" panose="020B0604020202020204" pitchFamily="34" charset="0"/>
              </a:defRPr>
            </a:lvl1pPr>
            <a:lvl2pPr marL="562735" indent="0" algn="ctr">
              <a:buNone/>
              <a:defRPr sz="2462"/>
            </a:lvl2pPr>
            <a:lvl3pPr marL="1125472" indent="0" algn="ctr">
              <a:buNone/>
              <a:defRPr sz="2217"/>
            </a:lvl3pPr>
            <a:lvl4pPr marL="1688207" indent="0" algn="ctr">
              <a:buNone/>
              <a:defRPr sz="1969"/>
            </a:lvl4pPr>
            <a:lvl5pPr marL="2250944" indent="0" algn="ctr">
              <a:buNone/>
              <a:defRPr sz="1969"/>
            </a:lvl5pPr>
            <a:lvl6pPr marL="2813679" indent="0" algn="ctr">
              <a:buNone/>
              <a:defRPr sz="1969"/>
            </a:lvl6pPr>
            <a:lvl7pPr marL="3376415" indent="0" algn="ctr">
              <a:buNone/>
              <a:defRPr sz="1969"/>
            </a:lvl7pPr>
            <a:lvl8pPr marL="3939151" indent="0" algn="ctr">
              <a:buNone/>
              <a:defRPr sz="1969"/>
            </a:lvl8pPr>
            <a:lvl9pPr marL="4501886" indent="0" algn="ctr">
              <a:buNone/>
              <a:defRPr sz="1969"/>
            </a:lvl9pPr>
          </a:lstStyle>
          <a:p>
            <a:r>
              <a:rPr lang="sv-SE" dirty="0"/>
              <a:t>Skriv underrubrik, ex månad år</a:t>
            </a:r>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2004646" y="1663045"/>
            <a:ext cx="8346831" cy="1166779"/>
          </a:xfrm>
        </p:spPr>
        <p:txBody>
          <a:bodyPr anchor="b">
            <a:normAutofit/>
          </a:bodyPr>
          <a:lstStyle>
            <a:lvl1pPr algn="ctr">
              <a:defRPr sz="4431" b="1" i="0">
                <a:solidFill>
                  <a:schemeClr val="bg1"/>
                </a:solidFill>
                <a:latin typeface="+mj-lt"/>
                <a:cs typeface="Arial" panose="020B0604020202020204" pitchFamily="34" charset="0"/>
              </a:defRPr>
            </a:lvl1pPr>
          </a:lstStyle>
          <a:p>
            <a:r>
              <a:rPr lang="sv-SE" dirty="0"/>
              <a:t>Rubrik för rapport</a:t>
            </a:r>
          </a:p>
        </p:txBody>
      </p:sp>
      <p:pic>
        <p:nvPicPr>
          <p:cNvPr id="11" name="Bildobjekt 10">
            <a:extLst>
              <a:ext uri="{FF2B5EF4-FFF2-40B4-BE49-F238E27FC236}">
                <a16:creationId xmlns:a16="http://schemas.microsoft.com/office/drawing/2014/main" id="{CC0EAA65-D873-5545-8B8D-73E79F5D488A}"/>
              </a:ext>
            </a:extLst>
          </p:cNvPr>
          <p:cNvPicPr>
            <a:picLocks noChangeAspect="1"/>
          </p:cNvPicPr>
          <p:nvPr userDrawn="1"/>
        </p:nvPicPr>
        <p:blipFill>
          <a:blip r:embed="rId2"/>
          <a:stretch>
            <a:fillRect/>
          </a:stretch>
        </p:blipFill>
        <p:spPr>
          <a:xfrm>
            <a:off x="10201856" y="6297145"/>
            <a:ext cx="1402767" cy="388719"/>
          </a:xfrm>
          <a:prstGeom prst="rect">
            <a:avLst/>
          </a:prstGeom>
        </p:spPr>
      </p:pic>
      <p:sp>
        <p:nvSpPr>
          <p:cNvPr id="18" name="Rektangel 17">
            <a:extLst>
              <a:ext uri="{FF2B5EF4-FFF2-40B4-BE49-F238E27FC236}">
                <a16:creationId xmlns:a16="http://schemas.microsoft.com/office/drawing/2014/main" id="{C5EF81A5-D09A-D44D-B8A2-ADCF6F80B60A}"/>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9" name="Rektangel 18">
            <a:extLst>
              <a:ext uri="{FF2B5EF4-FFF2-40B4-BE49-F238E27FC236}">
                <a16:creationId xmlns:a16="http://schemas.microsoft.com/office/drawing/2014/main" id="{8B255BA3-0A84-3349-9681-5ABDDD09A381}"/>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0" name="Rektangel 19">
            <a:extLst>
              <a:ext uri="{FF2B5EF4-FFF2-40B4-BE49-F238E27FC236}">
                <a16:creationId xmlns:a16="http://schemas.microsoft.com/office/drawing/2014/main" id="{009F94E0-F8C3-3D4D-A98A-867662063F4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Tree>
    <p:extLst>
      <p:ext uri="{BB962C8B-B14F-4D97-AF65-F5344CB8AC3E}">
        <p14:creationId xmlns:p14="http://schemas.microsoft.com/office/powerpoint/2010/main" val="13284885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56411" y="5691222"/>
            <a:ext cx="2004646" cy="11667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23167" y="4687291"/>
            <a:ext cx="2004646" cy="21707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7510" y="3429001"/>
            <a:ext cx="2004646" cy="3428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ubrik 1">
            <a:extLst>
              <a:ext uri="{FF2B5EF4-FFF2-40B4-BE49-F238E27FC236}">
                <a16:creationId xmlns:a16="http://schemas.microsoft.com/office/drawing/2014/main" id="{AB17C627-C9C4-424E-9E7A-F4CE17DE4F24}"/>
              </a:ext>
              <a:ext uri="{C183D7F6-B498-43B3-948B-1728B52AA6E4}">
                <adec:decorative xmlns:adec="http://schemas.microsoft.com/office/drawing/2017/decorative" val="1"/>
              </a:ext>
            </a:extLst>
          </p:cNvPr>
          <p:cNvSpPr>
            <a:spLocks noGrp="1"/>
          </p:cNvSpPr>
          <p:nvPr>
            <p:ph type="title" hasCustomPrompt="1"/>
          </p:nvPr>
        </p:nvSpPr>
        <p:spPr>
          <a:xfrm>
            <a:off x="604172" y="469170"/>
            <a:ext cx="10925627" cy="907193"/>
          </a:xfrm>
        </p:spPr>
        <p:txBody>
          <a:bodyPr/>
          <a:lstStyle>
            <a:lvl1pPr>
              <a:defRPr>
                <a:solidFill>
                  <a:schemeClr val="tx1"/>
                </a:solidFill>
              </a:defRPr>
            </a:lvl1pPr>
          </a:lstStyle>
          <a:p>
            <a:r>
              <a:rPr lang="sv-SE" dirty="0"/>
              <a:t>Kapitelavsnitt 1</a:t>
            </a:r>
          </a:p>
        </p:txBody>
      </p:sp>
    </p:spTree>
    <p:extLst>
      <p:ext uri="{BB962C8B-B14F-4D97-AF65-F5344CB8AC3E}">
        <p14:creationId xmlns:p14="http://schemas.microsoft.com/office/powerpoint/2010/main" val="2910171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34953" y="2262221"/>
            <a:ext cx="8346831" cy="1166779"/>
          </a:xfrm>
        </p:spPr>
        <p:txBody>
          <a:bodyPr anchor="b">
            <a:normAutofit/>
          </a:bodyPr>
          <a:lstStyle>
            <a:lvl1pPr algn="ctr">
              <a:defRPr sz="4431" b="1" i="0">
                <a:solidFill>
                  <a:schemeClr val="tx1"/>
                </a:solidFill>
                <a:latin typeface="Arial Black" panose="020B0604020202020204" pitchFamily="34" charset="0"/>
                <a:cs typeface="Arial Black" panose="020B0604020202020204" pitchFamily="34" charset="0"/>
              </a:defRPr>
            </a:lvl1pPr>
          </a:lstStyle>
          <a:p>
            <a:r>
              <a:rPr lang="sv-SE" dirty="0"/>
              <a:t>Kapitelavsnitt 2</a:t>
            </a:r>
          </a:p>
        </p:txBody>
      </p:sp>
    </p:spTree>
    <p:extLst>
      <p:ext uri="{BB962C8B-B14F-4D97-AF65-F5344CB8AC3E}">
        <p14:creationId xmlns:p14="http://schemas.microsoft.com/office/powerpoint/2010/main" val="12114502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Rubrik+Tex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15F6251-2423-4244-A2CA-39899875F8B7}"/>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5EE0777A-F27D-544F-A369-1C89BAC9B0A0}"/>
              </a:ext>
            </a:extLst>
          </p:cNvPr>
          <p:cNvSpPr>
            <a:spLocks noGrp="1"/>
          </p:cNvSpPr>
          <p:nvPr>
            <p:ph type="sldNum" sz="quarter" idx="12"/>
          </p:nvPr>
        </p:nvSpPr>
        <p:spPr>
          <a:xfrm>
            <a:off x="5765465" y="6360633"/>
            <a:ext cx="722310" cy="313646"/>
          </a:xfrm>
        </p:spPr>
        <p:txBody>
          <a:bodyPr/>
          <a:lstStyle/>
          <a:p>
            <a:fld id="{92452EBA-C90E-2446-83E3-751A44C3BCE0}" type="slidenum">
              <a:rPr lang="sv-SE" smtClean="0"/>
              <a:t>‹#›</a:t>
            </a:fld>
            <a:endParaRPr lang="sv-SE" dirty="0"/>
          </a:p>
        </p:txBody>
      </p:sp>
      <p:sp>
        <p:nvSpPr>
          <p:cNvPr id="4" name="Platshållare för sidfot 3">
            <a:extLst>
              <a:ext uri="{FF2B5EF4-FFF2-40B4-BE49-F238E27FC236}">
                <a16:creationId xmlns:a16="http://schemas.microsoft.com/office/drawing/2014/main" id="{C4FE6EE5-616F-9B49-8626-16F20142E4E1}"/>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98BDE58C-F250-B641-BCCF-1D54DD65C0A6}"/>
              </a:ext>
              <a:ext uri="{C183D7F6-B498-43B3-948B-1728B52AA6E4}">
                <adec:decorative xmlns:adec="http://schemas.microsoft.com/office/drawing/2017/decorative" val="1"/>
              </a:ext>
            </a:extLst>
          </p:cNvPr>
          <p:cNvSpPr>
            <a:spLocks noGrp="1"/>
          </p:cNvSpPr>
          <p:nvPr>
            <p:ph type="dt" sz="half" idx="10"/>
          </p:nvPr>
        </p:nvSpPr>
        <p:spPr>
          <a:xfrm>
            <a:off x="587376" y="6343423"/>
            <a:ext cx="1234020" cy="330856"/>
          </a:xfrm>
        </p:spPr>
        <p:txBody>
          <a:bodyPr/>
          <a:lstStyle/>
          <a:p>
            <a:fld id="{30DE30AE-D41D-1B42-9F9E-DEBE1EF30DEF}" type="datetimeFigureOut">
              <a:rPr lang="sv-SE" smtClean="0"/>
              <a:t>2023-05-08</a:t>
            </a:fld>
            <a:endParaRPr lang="sv-SE" dirty="0"/>
          </a:p>
        </p:txBody>
      </p:sp>
      <p:sp>
        <p:nvSpPr>
          <p:cNvPr id="7" name="Platshållare för innehåll 2">
            <a:extLst>
              <a:ext uri="{FF2B5EF4-FFF2-40B4-BE49-F238E27FC236}">
                <a16:creationId xmlns:a16="http://schemas.microsoft.com/office/drawing/2014/main" id="{58D18DC7-A6D1-ED43-970B-FCA21E2C0F7B}"/>
              </a:ext>
            </a:extLst>
          </p:cNvPr>
          <p:cNvSpPr>
            <a:spLocks noGrp="1"/>
          </p:cNvSpPr>
          <p:nvPr>
            <p:ph idx="1"/>
          </p:nvPr>
        </p:nvSpPr>
        <p:spPr>
          <a:xfrm>
            <a:off x="604173" y="1654176"/>
            <a:ext cx="11017250" cy="4351338"/>
          </a:xfrm>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AE9D66C5-0D16-A440-9FEA-FCBAD4FDEC89}"/>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9210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Rubrik+ Rubrik2 + 2 kolumner">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6" name="Platshållare för innehåll 5">
            <a:extLst>
              <a:ext uri="{FF2B5EF4-FFF2-40B4-BE49-F238E27FC236}">
                <a16:creationId xmlns:a16="http://schemas.microsoft.com/office/drawing/2014/main" id="{7A419098-CAA6-9948-A44D-5A67D433750A}"/>
              </a:ext>
            </a:extLst>
          </p:cNvPr>
          <p:cNvSpPr>
            <a:spLocks noGrp="1"/>
          </p:cNvSpPr>
          <p:nvPr>
            <p:ph sz="quarter" idx="4"/>
          </p:nvPr>
        </p:nvSpPr>
        <p:spPr>
          <a:xfrm>
            <a:off x="6111634" y="2530688"/>
            <a:ext cx="5183188"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DB443583-E8A4-974B-8DB3-FCB56FCDB6F9}"/>
              </a:ext>
            </a:extLst>
          </p:cNvPr>
          <p:cNvSpPr>
            <a:spLocks noGrp="1"/>
          </p:cNvSpPr>
          <p:nvPr>
            <p:ph type="body" sz="quarter" idx="3"/>
          </p:nvPr>
        </p:nvSpPr>
        <p:spPr>
          <a:xfrm>
            <a:off x="6110808" y="1640807"/>
            <a:ext cx="5183188"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FFA7ED3E-ED0B-7E4F-A941-05165CF1566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32073462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6_Rubrikbi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A230BBA6-6C93-B543-9832-33D15D2E157F}"/>
              </a:ext>
              <a:ext uri="{C183D7F6-B498-43B3-948B-1728B52AA6E4}">
                <adec:decorative xmlns:adec="http://schemas.microsoft.com/office/drawing/2017/decorative" val="1"/>
              </a:ext>
            </a:extLst>
          </p:cNvPr>
          <p:cNvSpPr/>
          <p:nvPr userDrawn="1"/>
        </p:nvSpPr>
        <p:spPr>
          <a:xfrm>
            <a:off x="0" y="2"/>
            <a:ext cx="12295657"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2" name="Rubrik 1">
            <a:extLst>
              <a:ext uri="{FF2B5EF4-FFF2-40B4-BE49-F238E27FC236}">
                <a16:creationId xmlns:a16="http://schemas.microsoft.com/office/drawing/2014/main" id="{DA2D7853-23A8-6E40-974C-BFCE653F5F16}"/>
              </a:ext>
            </a:extLst>
          </p:cNvPr>
          <p:cNvSpPr>
            <a:spLocks noGrp="1"/>
          </p:cNvSpPr>
          <p:nvPr>
            <p:ph type="ctrTitle" hasCustomPrompt="1"/>
          </p:nvPr>
        </p:nvSpPr>
        <p:spPr>
          <a:xfrm>
            <a:off x="1922585" y="2511889"/>
            <a:ext cx="8346831" cy="685517"/>
          </a:xfrm>
        </p:spPr>
        <p:txBody>
          <a:bodyPr anchor="b">
            <a:normAutofit/>
          </a:bodyPr>
          <a:lstStyle>
            <a:lvl1pPr algn="ctr">
              <a:defRPr sz="3446" b="1" i="0">
                <a:solidFill>
                  <a:schemeClr val="bg1"/>
                </a:solidFill>
                <a:latin typeface="+mj-lt"/>
                <a:cs typeface="Arial Black" panose="020B0604020202020204" pitchFamily="34" charset="0"/>
              </a:defRPr>
            </a:lvl1pPr>
          </a:lstStyle>
          <a:p>
            <a:r>
              <a:rPr lang="sv-SE" dirty="0"/>
              <a:t>Kapitelavsnitt 2</a:t>
            </a:r>
          </a:p>
        </p:txBody>
      </p:sp>
      <p:pic>
        <p:nvPicPr>
          <p:cNvPr id="9" name="Bildobjekt 8">
            <a:extLst>
              <a:ext uri="{FF2B5EF4-FFF2-40B4-BE49-F238E27FC236}">
                <a16:creationId xmlns:a16="http://schemas.microsoft.com/office/drawing/2014/main" id="{556E19CB-FEAB-5B46-8D5A-FBA1F7CD753F}"/>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626562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56411" y="5691222"/>
            <a:ext cx="2004646" cy="11667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23167" y="4687291"/>
            <a:ext cx="2004646" cy="21707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7510" y="3429001"/>
            <a:ext cx="2004646"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ubrik 1">
            <a:extLst>
              <a:ext uri="{FF2B5EF4-FFF2-40B4-BE49-F238E27FC236}">
                <a16:creationId xmlns:a16="http://schemas.microsoft.com/office/drawing/2014/main" id="{AB17C627-C9C4-424E-9E7A-F4CE17DE4F24}"/>
              </a:ext>
              <a:ext uri="{C183D7F6-B498-43B3-948B-1728B52AA6E4}">
                <adec:decorative xmlns:adec="http://schemas.microsoft.com/office/drawing/2017/decorative" val="1"/>
              </a:ext>
            </a:extLst>
          </p:cNvPr>
          <p:cNvSpPr>
            <a:spLocks noGrp="1"/>
          </p:cNvSpPr>
          <p:nvPr>
            <p:ph type="title" hasCustomPrompt="1"/>
          </p:nvPr>
        </p:nvSpPr>
        <p:spPr>
          <a:xfrm>
            <a:off x="604172" y="469170"/>
            <a:ext cx="10925627" cy="907193"/>
          </a:xfrm>
        </p:spPr>
        <p:txBody>
          <a:bodyPr/>
          <a:lstStyle>
            <a:lvl1pPr>
              <a:defRPr>
                <a:solidFill>
                  <a:schemeClr val="tx1"/>
                </a:solidFill>
              </a:defRPr>
            </a:lvl1pPr>
          </a:lstStyle>
          <a:p>
            <a:r>
              <a:rPr lang="sv-SE" dirty="0"/>
              <a:t>Kapitelavsnitt 1</a:t>
            </a:r>
          </a:p>
        </p:txBody>
      </p:sp>
    </p:spTree>
    <p:extLst>
      <p:ext uri="{BB962C8B-B14F-4D97-AF65-F5344CB8AC3E}">
        <p14:creationId xmlns:p14="http://schemas.microsoft.com/office/powerpoint/2010/main" val="3268217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Rubrikbi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65A20DE5-B72A-B243-B420-43ED65BBA3AC}"/>
              </a:ext>
              <a:ext uri="{C183D7F6-B498-43B3-948B-1728B52AA6E4}">
                <adec:decorative xmlns:adec="http://schemas.microsoft.com/office/drawing/2017/decorative" val="1"/>
              </a:ext>
            </a:extLst>
          </p:cNvPr>
          <p:cNvSpPr/>
          <p:nvPr userDrawn="1"/>
        </p:nvSpPr>
        <p:spPr>
          <a:xfrm>
            <a:off x="0" y="-100013"/>
            <a:ext cx="12192000" cy="6958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dirty="0"/>
          </a:p>
        </p:txBody>
      </p:sp>
      <p:pic>
        <p:nvPicPr>
          <p:cNvPr id="9" name="Bildobjekt 8">
            <a:extLst>
              <a:ext uri="{FF2B5EF4-FFF2-40B4-BE49-F238E27FC236}">
                <a16:creationId xmlns:a16="http://schemas.microsoft.com/office/drawing/2014/main" id="{0479F355-B6F6-DD4A-856C-DE50B4A72A9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512756" y="6129867"/>
            <a:ext cx="2091872" cy="535568"/>
          </a:xfrm>
          <a:prstGeom prst="rect">
            <a:avLst/>
          </a:prstGeom>
        </p:spPr>
      </p:pic>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34953" y="2262221"/>
            <a:ext cx="8346831" cy="1166779"/>
          </a:xfrm>
        </p:spPr>
        <p:txBody>
          <a:bodyPr anchor="b">
            <a:normAutofit/>
          </a:bodyPr>
          <a:lstStyle>
            <a:lvl1pPr algn="ctr">
              <a:defRPr sz="4431" b="1" i="0">
                <a:solidFill>
                  <a:schemeClr val="tx1"/>
                </a:solidFill>
                <a:latin typeface="Arial Black" panose="020B0604020202020204" pitchFamily="34" charset="0"/>
                <a:cs typeface="Arial Black" panose="020B0604020202020204" pitchFamily="34" charset="0"/>
              </a:defRPr>
            </a:lvl1pPr>
          </a:lstStyle>
          <a:p>
            <a:r>
              <a:rPr lang="sv-SE" dirty="0"/>
              <a:t>Kapitelavsnitt 2</a:t>
            </a:r>
          </a:p>
        </p:txBody>
      </p:sp>
    </p:spTree>
    <p:extLst>
      <p:ext uri="{BB962C8B-B14F-4D97-AF65-F5344CB8AC3E}">
        <p14:creationId xmlns:p14="http://schemas.microsoft.com/office/powerpoint/2010/main" val="3269303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Rubrik+Tex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15F6251-2423-4244-A2CA-39899875F8B7}"/>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5EE0777A-F27D-544F-A369-1C89BAC9B0A0}"/>
              </a:ext>
            </a:extLst>
          </p:cNvPr>
          <p:cNvSpPr>
            <a:spLocks noGrp="1"/>
          </p:cNvSpPr>
          <p:nvPr>
            <p:ph type="sldNum" sz="quarter" idx="12"/>
          </p:nvPr>
        </p:nvSpPr>
        <p:spPr>
          <a:xfrm>
            <a:off x="5765465" y="6360633"/>
            <a:ext cx="722310" cy="313646"/>
          </a:xfrm>
        </p:spPr>
        <p:txBody>
          <a:bodyPr/>
          <a:lstStyle/>
          <a:p>
            <a:fld id="{92452EBA-C90E-2446-83E3-751A44C3BCE0}" type="slidenum">
              <a:rPr lang="sv-SE" smtClean="0"/>
              <a:t>‹#›</a:t>
            </a:fld>
            <a:endParaRPr lang="sv-SE" dirty="0"/>
          </a:p>
        </p:txBody>
      </p:sp>
      <p:sp>
        <p:nvSpPr>
          <p:cNvPr id="4" name="Platshållare för sidfot 3">
            <a:extLst>
              <a:ext uri="{FF2B5EF4-FFF2-40B4-BE49-F238E27FC236}">
                <a16:creationId xmlns:a16="http://schemas.microsoft.com/office/drawing/2014/main" id="{C4FE6EE5-616F-9B49-8626-16F20142E4E1}"/>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98BDE58C-F250-B641-BCCF-1D54DD65C0A6}"/>
              </a:ext>
              <a:ext uri="{C183D7F6-B498-43B3-948B-1728B52AA6E4}">
                <adec:decorative xmlns:adec="http://schemas.microsoft.com/office/drawing/2017/decorative" val="1"/>
              </a:ext>
            </a:extLst>
          </p:cNvPr>
          <p:cNvSpPr>
            <a:spLocks noGrp="1"/>
          </p:cNvSpPr>
          <p:nvPr>
            <p:ph type="dt" sz="half" idx="10"/>
          </p:nvPr>
        </p:nvSpPr>
        <p:spPr>
          <a:xfrm>
            <a:off x="587376" y="6343423"/>
            <a:ext cx="1234020" cy="330856"/>
          </a:xfrm>
        </p:spPr>
        <p:txBody>
          <a:bodyPr/>
          <a:lstStyle/>
          <a:p>
            <a:fld id="{30DE30AE-D41D-1B42-9F9E-DEBE1EF30DEF}" type="datetimeFigureOut">
              <a:rPr lang="sv-SE" smtClean="0"/>
              <a:t>2023-05-08</a:t>
            </a:fld>
            <a:endParaRPr lang="sv-SE" dirty="0"/>
          </a:p>
        </p:txBody>
      </p:sp>
      <p:sp>
        <p:nvSpPr>
          <p:cNvPr id="7" name="Platshållare för innehåll 2">
            <a:extLst>
              <a:ext uri="{FF2B5EF4-FFF2-40B4-BE49-F238E27FC236}">
                <a16:creationId xmlns:a16="http://schemas.microsoft.com/office/drawing/2014/main" id="{58D18DC7-A6D1-ED43-970B-FCA21E2C0F7B}"/>
              </a:ext>
            </a:extLst>
          </p:cNvPr>
          <p:cNvSpPr>
            <a:spLocks noGrp="1"/>
          </p:cNvSpPr>
          <p:nvPr>
            <p:ph idx="1"/>
          </p:nvPr>
        </p:nvSpPr>
        <p:spPr>
          <a:xfrm>
            <a:off x="604173" y="1654176"/>
            <a:ext cx="11017250" cy="4351338"/>
          </a:xfrm>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AE9D66C5-0D16-A440-9FEA-FCBAD4FDEC89}"/>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37826344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ubrik+ Rubrik2 + 2 kolumner">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6" name="Platshållare för innehåll 5">
            <a:extLst>
              <a:ext uri="{FF2B5EF4-FFF2-40B4-BE49-F238E27FC236}">
                <a16:creationId xmlns:a16="http://schemas.microsoft.com/office/drawing/2014/main" id="{7A419098-CAA6-9948-A44D-5A67D433750A}"/>
              </a:ext>
            </a:extLst>
          </p:cNvPr>
          <p:cNvSpPr>
            <a:spLocks noGrp="1"/>
          </p:cNvSpPr>
          <p:nvPr>
            <p:ph sz="quarter" idx="4"/>
          </p:nvPr>
        </p:nvSpPr>
        <p:spPr>
          <a:xfrm>
            <a:off x="6111634" y="2530688"/>
            <a:ext cx="5183188"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DB443583-E8A4-974B-8DB3-FCB56FCDB6F9}"/>
              </a:ext>
            </a:extLst>
          </p:cNvPr>
          <p:cNvSpPr>
            <a:spLocks noGrp="1"/>
          </p:cNvSpPr>
          <p:nvPr>
            <p:ph type="body" sz="quarter" idx="3"/>
          </p:nvPr>
        </p:nvSpPr>
        <p:spPr>
          <a:xfrm>
            <a:off x="6110808" y="1640807"/>
            <a:ext cx="5183188"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FFA7ED3E-ED0B-7E4F-A941-05165CF1566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2004457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Rubrikbi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A230BBA6-6C93-B543-9832-33D15D2E157F}"/>
              </a:ext>
              <a:ext uri="{C183D7F6-B498-43B3-948B-1728B52AA6E4}">
                <adec:decorative xmlns:adec="http://schemas.microsoft.com/office/drawing/2017/decorative" val="1"/>
              </a:ext>
            </a:extLst>
          </p:cNvPr>
          <p:cNvSpPr/>
          <p:nvPr userDrawn="1"/>
        </p:nvSpPr>
        <p:spPr>
          <a:xfrm>
            <a:off x="0" y="2"/>
            <a:ext cx="12295657"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2" name="Rubrik 1">
            <a:extLst>
              <a:ext uri="{FF2B5EF4-FFF2-40B4-BE49-F238E27FC236}">
                <a16:creationId xmlns:a16="http://schemas.microsoft.com/office/drawing/2014/main" id="{DEE518F1-2EA3-0C45-B1C6-BFD09739AA25}"/>
              </a:ext>
            </a:extLst>
          </p:cNvPr>
          <p:cNvSpPr>
            <a:spLocks noGrp="1"/>
          </p:cNvSpPr>
          <p:nvPr>
            <p:ph type="ctrTitle" hasCustomPrompt="1"/>
          </p:nvPr>
        </p:nvSpPr>
        <p:spPr>
          <a:xfrm>
            <a:off x="1922585" y="2511889"/>
            <a:ext cx="8346831" cy="685517"/>
          </a:xfrm>
        </p:spPr>
        <p:txBody>
          <a:bodyPr anchor="b">
            <a:normAutofit/>
          </a:bodyPr>
          <a:lstStyle>
            <a:lvl1pPr algn="ctr">
              <a:defRPr sz="3446" b="1" i="0">
                <a:solidFill>
                  <a:schemeClr val="bg1"/>
                </a:solidFill>
                <a:latin typeface="+mj-lt"/>
                <a:cs typeface="Arial Black" panose="020B0604020202020204" pitchFamily="34" charset="0"/>
              </a:defRPr>
            </a:lvl1pPr>
          </a:lstStyle>
          <a:p>
            <a:r>
              <a:rPr lang="sv-SE" dirty="0"/>
              <a:t>Kapitelavsnitt 2</a:t>
            </a:r>
          </a:p>
        </p:txBody>
      </p:sp>
      <p:pic>
        <p:nvPicPr>
          <p:cNvPr id="9" name="Bildobjekt 8">
            <a:extLst>
              <a:ext uri="{FF2B5EF4-FFF2-40B4-BE49-F238E27FC236}">
                <a16:creationId xmlns:a16="http://schemas.microsoft.com/office/drawing/2014/main" id="{5D680DF9-2C6B-8E40-9070-2DFA7A19F456}"/>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410112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Tex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15F6251-2423-4244-A2CA-39899875F8B7}"/>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5EE0777A-F27D-544F-A369-1C89BAC9B0A0}"/>
              </a:ext>
            </a:extLst>
          </p:cNvPr>
          <p:cNvSpPr>
            <a:spLocks noGrp="1"/>
          </p:cNvSpPr>
          <p:nvPr>
            <p:ph type="sldNum" sz="quarter" idx="12"/>
          </p:nvPr>
        </p:nvSpPr>
        <p:spPr>
          <a:xfrm>
            <a:off x="5765465" y="6360633"/>
            <a:ext cx="722310" cy="313646"/>
          </a:xfrm>
        </p:spPr>
        <p:txBody>
          <a:bodyPr/>
          <a:lstStyle/>
          <a:p>
            <a:fld id="{92452EBA-C90E-2446-83E3-751A44C3BCE0}" type="slidenum">
              <a:rPr lang="sv-SE" smtClean="0"/>
              <a:t>‹#›</a:t>
            </a:fld>
            <a:endParaRPr lang="sv-SE" dirty="0"/>
          </a:p>
        </p:txBody>
      </p:sp>
      <p:sp>
        <p:nvSpPr>
          <p:cNvPr id="4" name="Platshållare för sidfot 3">
            <a:extLst>
              <a:ext uri="{FF2B5EF4-FFF2-40B4-BE49-F238E27FC236}">
                <a16:creationId xmlns:a16="http://schemas.microsoft.com/office/drawing/2014/main" id="{C4FE6EE5-616F-9B49-8626-16F20142E4E1}"/>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98BDE58C-F250-B641-BCCF-1D54DD65C0A6}"/>
              </a:ext>
              <a:ext uri="{C183D7F6-B498-43B3-948B-1728B52AA6E4}">
                <adec:decorative xmlns:adec="http://schemas.microsoft.com/office/drawing/2017/decorative" val="1"/>
              </a:ext>
            </a:extLst>
          </p:cNvPr>
          <p:cNvSpPr>
            <a:spLocks noGrp="1"/>
          </p:cNvSpPr>
          <p:nvPr>
            <p:ph type="dt" sz="half" idx="10"/>
          </p:nvPr>
        </p:nvSpPr>
        <p:spPr>
          <a:xfrm>
            <a:off x="587376" y="6343423"/>
            <a:ext cx="1234020" cy="330856"/>
          </a:xfrm>
        </p:spPr>
        <p:txBody>
          <a:bodyPr/>
          <a:lstStyle/>
          <a:p>
            <a:fld id="{30DE30AE-D41D-1B42-9F9E-DEBE1EF30DEF}" type="datetimeFigureOut">
              <a:rPr lang="sv-SE" smtClean="0"/>
              <a:t>2023-05-08</a:t>
            </a:fld>
            <a:endParaRPr lang="sv-SE" dirty="0"/>
          </a:p>
        </p:txBody>
      </p:sp>
      <p:sp>
        <p:nvSpPr>
          <p:cNvPr id="7" name="Platshållare för innehåll 2">
            <a:extLst>
              <a:ext uri="{FF2B5EF4-FFF2-40B4-BE49-F238E27FC236}">
                <a16:creationId xmlns:a16="http://schemas.microsoft.com/office/drawing/2014/main" id="{58D18DC7-A6D1-ED43-970B-FCA21E2C0F7B}"/>
              </a:ext>
            </a:extLst>
          </p:cNvPr>
          <p:cNvSpPr>
            <a:spLocks noGrp="1"/>
          </p:cNvSpPr>
          <p:nvPr>
            <p:ph idx="1"/>
          </p:nvPr>
        </p:nvSpPr>
        <p:spPr>
          <a:xfrm>
            <a:off x="604173" y="1654176"/>
            <a:ext cx="11017250" cy="4351338"/>
          </a:xfrm>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AE9D66C5-0D16-A440-9FEA-FCBAD4FDEC89}"/>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35979944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56411" y="5691222"/>
            <a:ext cx="2004646" cy="11667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23167" y="4687291"/>
            <a:ext cx="2004646" cy="21707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7510" y="3429001"/>
            <a:ext cx="2004646"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ubrik 1">
            <a:extLst>
              <a:ext uri="{FF2B5EF4-FFF2-40B4-BE49-F238E27FC236}">
                <a16:creationId xmlns:a16="http://schemas.microsoft.com/office/drawing/2014/main" id="{AB17C627-C9C4-424E-9E7A-F4CE17DE4F24}"/>
              </a:ext>
              <a:ext uri="{C183D7F6-B498-43B3-948B-1728B52AA6E4}">
                <adec:decorative xmlns:adec="http://schemas.microsoft.com/office/drawing/2017/decorative" val="1"/>
              </a:ext>
            </a:extLst>
          </p:cNvPr>
          <p:cNvSpPr>
            <a:spLocks noGrp="1"/>
          </p:cNvSpPr>
          <p:nvPr>
            <p:ph type="title" hasCustomPrompt="1"/>
          </p:nvPr>
        </p:nvSpPr>
        <p:spPr>
          <a:xfrm>
            <a:off x="604172" y="469170"/>
            <a:ext cx="10925627" cy="907193"/>
          </a:xfrm>
        </p:spPr>
        <p:txBody>
          <a:bodyPr/>
          <a:lstStyle>
            <a:lvl1pPr>
              <a:defRPr>
                <a:solidFill>
                  <a:schemeClr val="tx1"/>
                </a:solidFill>
              </a:defRPr>
            </a:lvl1pPr>
          </a:lstStyle>
          <a:p>
            <a:r>
              <a:rPr lang="sv-SE" dirty="0"/>
              <a:t>Kapitelavsnitt 1</a:t>
            </a:r>
          </a:p>
        </p:txBody>
      </p:sp>
    </p:spTree>
    <p:extLst>
      <p:ext uri="{BB962C8B-B14F-4D97-AF65-F5344CB8AC3E}">
        <p14:creationId xmlns:p14="http://schemas.microsoft.com/office/powerpoint/2010/main" val="39531988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1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2"/>
            <a:ext cx="2004646"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34953" y="2262221"/>
            <a:ext cx="8346831" cy="1166779"/>
          </a:xfrm>
        </p:spPr>
        <p:txBody>
          <a:bodyPr anchor="b">
            <a:normAutofit/>
          </a:bodyPr>
          <a:lstStyle>
            <a:lvl1pPr algn="ctr">
              <a:defRPr sz="4431" b="1" i="0">
                <a:solidFill>
                  <a:schemeClr val="tx1"/>
                </a:solidFill>
                <a:latin typeface="Arial Black" panose="020B0604020202020204" pitchFamily="34" charset="0"/>
                <a:cs typeface="Arial Black" panose="020B0604020202020204" pitchFamily="34" charset="0"/>
              </a:defRPr>
            </a:lvl1pPr>
          </a:lstStyle>
          <a:p>
            <a:r>
              <a:rPr lang="sv-SE" dirty="0"/>
              <a:t>Kapitelavsnitt 2</a:t>
            </a:r>
          </a:p>
        </p:txBody>
      </p:sp>
    </p:spTree>
    <p:extLst>
      <p:ext uri="{BB962C8B-B14F-4D97-AF65-F5344CB8AC3E}">
        <p14:creationId xmlns:p14="http://schemas.microsoft.com/office/powerpoint/2010/main" val="10784950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Rubrik+Tex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15F6251-2423-4244-A2CA-39899875F8B7}"/>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5EE0777A-F27D-544F-A369-1C89BAC9B0A0}"/>
              </a:ext>
            </a:extLst>
          </p:cNvPr>
          <p:cNvSpPr>
            <a:spLocks noGrp="1"/>
          </p:cNvSpPr>
          <p:nvPr>
            <p:ph type="sldNum" sz="quarter" idx="12"/>
          </p:nvPr>
        </p:nvSpPr>
        <p:spPr>
          <a:xfrm>
            <a:off x="5765465" y="6360633"/>
            <a:ext cx="722310" cy="313646"/>
          </a:xfrm>
        </p:spPr>
        <p:txBody>
          <a:bodyPr/>
          <a:lstStyle/>
          <a:p>
            <a:fld id="{92452EBA-C90E-2446-83E3-751A44C3BCE0}" type="slidenum">
              <a:rPr lang="sv-SE" smtClean="0"/>
              <a:t>‹#›</a:t>
            </a:fld>
            <a:endParaRPr lang="sv-SE" dirty="0"/>
          </a:p>
        </p:txBody>
      </p:sp>
      <p:sp>
        <p:nvSpPr>
          <p:cNvPr id="4" name="Platshållare för sidfot 3">
            <a:extLst>
              <a:ext uri="{FF2B5EF4-FFF2-40B4-BE49-F238E27FC236}">
                <a16:creationId xmlns:a16="http://schemas.microsoft.com/office/drawing/2014/main" id="{C4FE6EE5-616F-9B49-8626-16F20142E4E1}"/>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98BDE58C-F250-B641-BCCF-1D54DD65C0A6}"/>
              </a:ext>
              <a:ext uri="{C183D7F6-B498-43B3-948B-1728B52AA6E4}">
                <adec:decorative xmlns:adec="http://schemas.microsoft.com/office/drawing/2017/decorative" val="1"/>
              </a:ext>
            </a:extLst>
          </p:cNvPr>
          <p:cNvSpPr>
            <a:spLocks noGrp="1"/>
          </p:cNvSpPr>
          <p:nvPr>
            <p:ph type="dt" sz="half" idx="10"/>
          </p:nvPr>
        </p:nvSpPr>
        <p:spPr>
          <a:xfrm>
            <a:off x="587376" y="6343423"/>
            <a:ext cx="1234020" cy="330856"/>
          </a:xfrm>
        </p:spPr>
        <p:txBody>
          <a:bodyPr/>
          <a:lstStyle/>
          <a:p>
            <a:fld id="{30DE30AE-D41D-1B42-9F9E-DEBE1EF30DEF}" type="datetimeFigureOut">
              <a:rPr lang="sv-SE" smtClean="0"/>
              <a:t>2023-05-08</a:t>
            </a:fld>
            <a:endParaRPr lang="sv-SE" dirty="0"/>
          </a:p>
        </p:txBody>
      </p:sp>
      <p:sp>
        <p:nvSpPr>
          <p:cNvPr id="7" name="Platshållare för innehåll 2">
            <a:extLst>
              <a:ext uri="{FF2B5EF4-FFF2-40B4-BE49-F238E27FC236}">
                <a16:creationId xmlns:a16="http://schemas.microsoft.com/office/drawing/2014/main" id="{58D18DC7-A6D1-ED43-970B-FCA21E2C0F7B}"/>
              </a:ext>
            </a:extLst>
          </p:cNvPr>
          <p:cNvSpPr>
            <a:spLocks noGrp="1"/>
          </p:cNvSpPr>
          <p:nvPr>
            <p:ph idx="1"/>
          </p:nvPr>
        </p:nvSpPr>
        <p:spPr>
          <a:xfrm>
            <a:off x="604173" y="1654176"/>
            <a:ext cx="11017250" cy="4351338"/>
          </a:xfrm>
        </p:spPr>
        <p:txBody>
          <a:bodyPr/>
          <a:lstStyle>
            <a:lvl1pPr>
              <a:lnSpc>
                <a:spcPct val="100000"/>
              </a:lnSpc>
              <a:defRPr/>
            </a:lvl1pPr>
            <a:lvl2pPr>
              <a:lnSpc>
                <a:spcPct val="100000"/>
              </a:lnSpc>
              <a:defRPr/>
            </a:lvl2pPr>
            <a:lvl3pPr marL="1406840" indent="-281368">
              <a:lnSpc>
                <a:spcPct val="100000"/>
              </a:lnSpc>
              <a:buFont typeface="Courier New" panose="02070309020205020404" pitchFamily="49" charset="0"/>
              <a:buChar char="o"/>
              <a:defRPr/>
            </a:lvl3pPr>
            <a:lvl4pPr marL="1969577" indent="-281368">
              <a:lnSpc>
                <a:spcPct val="100000"/>
              </a:lnSpc>
              <a:buFont typeface="Courier New" panose="02070309020205020404" pitchFamily="49" charset="0"/>
              <a:buChar char="o"/>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AE9D66C5-0D16-A440-9FEA-FCBAD4FDEC89}"/>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1475052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Rubrik+ Rubrik2 + 2 kolumner">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6" name="Platshållare för innehåll 5">
            <a:extLst>
              <a:ext uri="{FF2B5EF4-FFF2-40B4-BE49-F238E27FC236}">
                <a16:creationId xmlns:a16="http://schemas.microsoft.com/office/drawing/2014/main" id="{7A419098-CAA6-9948-A44D-5A67D433750A}"/>
              </a:ext>
            </a:extLst>
          </p:cNvPr>
          <p:cNvSpPr>
            <a:spLocks noGrp="1"/>
          </p:cNvSpPr>
          <p:nvPr>
            <p:ph sz="quarter" idx="4"/>
          </p:nvPr>
        </p:nvSpPr>
        <p:spPr>
          <a:xfrm>
            <a:off x="6111634" y="2530688"/>
            <a:ext cx="5183188"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DB443583-E8A4-974B-8DB3-FCB56FCDB6F9}"/>
              </a:ext>
            </a:extLst>
          </p:cNvPr>
          <p:cNvSpPr>
            <a:spLocks noGrp="1"/>
          </p:cNvSpPr>
          <p:nvPr>
            <p:ph type="body" sz="quarter" idx="3"/>
          </p:nvPr>
        </p:nvSpPr>
        <p:spPr>
          <a:xfrm>
            <a:off x="6110808" y="1640807"/>
            <a:ext cx="5183188"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FFA7ED3E-ED0B-7E4F-A941-05165CF1566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1699405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Alternativ bild">
    <p:spTree>
      <p:nvGrpSpPr>
        <p:cNvPr id="1" name=""/>
        <p:cNvGrpSpPr/>
        <p:nvPr/>
      </p:nvGrpSpPr>
      <p:grpSpPr>
        <a:xfrm>
          <a:off x="0" y="0"/>
          <a:ext cx="0" cy="0"/>
          <a:chOff x="0" y="0"/>
          <a:chExt cx="0" cy="0"/>
        </a:xfrm>
      </p:grpSpPr>
      <p:sp>
        <p:nvSpPr>
          <p:cNvPr id="7" name="Platshållare för bildnummer 6">
            <a:extLst>
              <a:ext uri="{FF2B5EF4-FFF2-40B4-BE49-F238E27FC236}">
                <a16:creationId xmlns:a16="http://schemas.microsoft.com/office/drawing/2014/main" id="{6BF409F0-F454-D648-ABEC-DDDFB770FBED}"/>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6" name="Platshållare för sidfot 5">
            <a:extLst>
              <a:ext uri="{FF2B5EF4-FFF2-40B4-BE49-F238E27FC236}">
                <a16:creationId xmlns:a16="http://schemas.microsoft.com/office/drawing/2014/main" id="{FA2E6CEA-7338-6843-A9AA-8D3D06B5FC06}"/>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70B4B28A-DD6D-4941-A438-D37D93C8004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3" name="Platshållare för bild 2">
            <a:extLst>
              <a:ext uri="{FF2B5EF4-FFF2-40B4-BE49-F238E27FC236}">
                <a16:creationId xmlns:a16="http://schemas.microsoft.com/office/drawing/2014/main" id="{71BF09BB-538B-F54B-A6FA-26CD048B008D}"/>
              </a:ext>
            </a:extLst>
          </p:cNvPr>
          <p:cNvSpPr>
            <a:spLocks noGrp="1"/>
          </p:cNvSpPr>
          <p:nvPr>
            <p:ph type="pic" idx="1"/>
          </p:nvPr>
        </p:nvSpPr>
        <p:spPr>
          <a:xfrm>
            <a:off x="5183189" y="987429"/>
            <a:ext cx="6172201" cy="4873625"/>
          </a:xfrm>
        </p:spPr>
        <p:txBody>
          <a:bodyPr/>
          <a:lstStyle>
            <a:lvl1pPr marL="0" indent="0">
              <a:buNone/>
              <a:defRPr sz="3939"/>
            </a:lvl1pPr>
            <a:lvl2pPr marL="562735" indent="0">
              <a:buNone/>
              <a:defRPr sz="3446"/>
            </a:lvl2pPr>
            <a:lvl3pPr marL="1125472" indent="0">
              <a:buNone/>
              <a:defRPr sz="2954"/>
            </a:lvl3pPr>
            <a:lvl4pPr marL="1688207" indent="0">
              <a:buNone/>
              <a:defRPr sz="2462"/>
            </a:lvl4pPr>
            <a:lvl5pPr marL="2250944" indent="0">
              <a:buNone/>
              <a:defRPr sz="2462"/>
            </a:lvl5pPr>
            <a:lvl6pPr marL="2813679" indent="0">
              <a:buNone/>
              <a:defRPr sz="2462"/>
            </a:lvl6pPr>
            <a:lvl7pPr marL="3376415" indent="0">
              <a:buNone/>
              <a:defRPr sz="2462"/>
            </a:lvl7pPr>
            <a:lvl8pPr marL="3939151" indent="0">
              <a:buNone/>
              <a:defRPr sz="2462"/>
            </a:lvl8pPr>
            <a:lvl9pPr marL="4501886" indent="0">
              <a:buNone/>
              <a:defRPr sz="2462"/>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BF89B414-A9D1-3B4B-A443-E6DC5C99FCAF}"/>
              </a:ext>
            </a:extLst>
          </p:cNvPr>
          <p:cNvSpPr>
            <a:spLocks noGrp="1"/>
          </p:cNvSpPr>
          <p:nvPr>
            <p:ph type="body" sz="half" idx="2"/>
          </p:nvPr>
        </p:nvSpPr>
        <p:spPr>
          <a:xfrm>
            <a:off x="839790" y="2057400"/>
            <a:ext cx="3932238" cy="3811588"/>
          </a:xfrm>
        </p:spPr>
        <p:txBody>
          <a:bodyPr/>
          <a:lstStyle>
            <a:lvl1pPr marL="0" indent="0">
              <a:buNone/>
              <a:defRPr sz="1969"/>
            </a:lvl1pPr>
            <a:lvl2pPr marL="562735" indent="0">
              <a:buNone/>
              <a:defRPr sz="1724"/>
            </a:lvl2pPr>
            <a:lvl3pPr marL="1125472" indent="0">
              <a:buNone/>
              <a:defRPr sz="1477"/>
            </a:lvl3pPr>
            <a:lvl4pPr marL="1688207" indent="0">
              <a:buNone/>
              <a:defRPr sz="1232"/>
            </a:lvl4pPr>
            <a:lvl5pPr marL="2250944" indent="0">
              <a:buNone/>
              <a:defRPr sz="1232"/>
            </a:lvl5pPr>
            <a:lvl6pPr marL="2813679" indent="0">
              <a:buNone/>
              <a:defRPr sz="1232"/>
            </a:lvl6pPr>
            <a:lvl7pPr marL="3376415" indent="0">
              <a:buNone/>
              <a:defRPr sz="1232"/>
            </a:lvl7pPr>
            <a:lvl8pPr marL="3939151" indent="0">
              <a:buNone/>
              <a:defRPr sz="1232"/>
            </a:lvl8pPr>
            <a:lvl9pPr marL="4501886" indent="0">
              <a:buNone/>
              <a:defRPr sz="1232"/>
            </a:lvl9pPr>
          </a:lstStyle>
          <a:p>
            <a:pPr lvl="0"/>
            <a:r>
              <a:rPr lang="sv-SE"/>
              <a:t>Klicka här för att ändra format på bakgrundstexten</a:t>
            </a:r>
          </a:p>
        </p:txBody>
      </p:sp>
      <p:sp>
        <p:nvSpPr>
          <p:cNvPr id="2" name="Rubrik 1">
            <a:extLst>
              <a:ext uri="{FF2B5EF4-FFF2-40B4-BE49-F238E27FC236}">
                <a16:creationId xmlns:a16="http://schemas.microsoft.com/office/drawing/2014/main" id="{85BFC5F2-13D6-064D-9D87-09BF0211A8D9}"/>
              </a:ext>
            </a:extLst>
          </p:cNvPr>
          <p:cNvSpPr>
            <a:spLocks noGrp="1"/>
          </p:cNvSpPr>
          <p:nvPr>
            <p:ph type="title"/>
          </p:nvPr>
        </p:nvSpPr>
        <p:spPr>
          <a:xfrm>
            <a:off x="839790" y="457200"/>
            <a:ext cx="3932238" cy="1600200"/>
          </a:xfrm>
        </p:spPr>
        <p:txBody>
          <a:bodyPr anchor="b"/>
          <a:lstStyle>
            <a:lvl1pPr>
              <a:defRPr sz="3939"/>
            </a:lvl1pPr>
          </a:lstStyle>
          <a:p>
            <a:r>
              <a:rPr lang="sv-SE"/>
              <a:t>Klicka här för att ändra mall för rubrikformat</a:t>
            </a:r>
          </a:p>
        </p:txBody>
      </p:sp>
    </p:spTree>
    <p:extLst>
      <p:ext uri="{BB962C8B-B14F-4D97-AF65-F5344CB8AC3E}">
        <p14:creationId xmlns:p14="http://schemas.microsoft.com/office/powerpoint/2010/main" val="11273130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B06DD1E4-901E-3340-9FD2-14A78887B384}"/>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5" name="Platshållare för sidfot 4">
            <a:extLst>
              <a:ext uri="{FF2B5EF4-FFF2-40B4-BE49-F238E27FC236}">
                <a16:creationId xmlns:a16="http://schemas.microsoft.com/office/drawing/2014/main" id="{C950A1F8-9E83-BF49-B74A-90C3EB34A3E9}"/>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4" name="Platshållare för datum 3">
            <a:extLst>
              <a:ext uri="{FF2B5EF4-FFF2-40B4-BE49-F238E27FC236}">
                <a16:creationId xmlns:a16="http://schemas.microsoft.com/office/drawing/2014/main" id="{BD0FB256-BB54-F244-AFC2-022D7D0B819B}"/>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3" name="Platshållare för lodrät text 2">
            <a:extLst>
              <a:ext uri="{FF2B5EF4-FFF2-40B4-BE49-F238E27FC236}">
                <a16:creationId xmlns:a16="http://schemas.microsoft.com/office/drawing/2014/main" id="{58C9FE93-8779-0848-B602-893F30EF3F0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14BCE9E8-A617-954D-86AB-C99ECEF24633}"/>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363808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950B2F46-354A-3B41-979A-7FFCADCCF81E}"/>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5" name="Platshållare för sidfot 4">
            <a:extLst>
              <a:ext uri="{FF2B5EF4-FFF2-40B4-BE49-F238E27FC236}">
                <a16:creationId xmlns:a16="http://schemas.microsoft.com/office/drawing/2014/main" id="{DCBA30F8-E2B9-D945-9A0D-6377D7BD37AC}"/>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191F28-3B57-FE4B-9743-A0F12AF5E2AA}"/>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3" name="Platshållare för lodrät text 2">
            <a:extLst>
              <a:ext uri="{FF2B5EF4-FFF2-40B4-BE49-F238E27FC236}">
                <a16:creationId xmlns:a16="http://schemas.microsoft.com/office/drawing/2014/main" id="{1AF71305-B99A-AD44-96DD-717909CF24A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Lodrät rubrik 1">
            <a:extLst>
              <a:ext uri="{FF2B5EF4-FFF2-40B4-BE49-F238E27FC236}">
                <a16:creationId xmlns:a16="http://schemas.microsoft.com/office/drawing/2014/main" id="{C7D7DD6F-9D58-C54F-824F-128EA17883F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Tree>
    <p:extLst>
      <p:ext uri="{BB962C8B-B14F-4D97-AF65-F5344CB8AC3E}">
        <p14:creationId xmlns:p14="http://schemas.microsoft.com/office/powerpoint/2010/main" val="2009555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p>
            <a:r>
              <a:rPr lang="sv-SE"/>
              <a:t>Klicka här för att ändra mall för rubrikformat</a:t>
            </a:r>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t>2023-05-08</a:t>
            </a:fld>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6295557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2EBCAD-68F1-B44A-BB78-6825A6F0A1FF}"/>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BD3DBFC7-6143-9447-A5D0-D1D88DE59DC1}"/>
              </a:ext>
            </a:extLst>
          </p:cNvPr>
          <p:cNvSpPr>
            <a:spLocks noGrp="1"/>
          </p:cNvSpPr>
          <p:nvPr>
            <p:ph type="dt" sz="half" idx="10"/>
          </p:nvPr>
        </p:nvSpPr>
        <p:spPr/>
        <p:txBody>
          <a:bodyPr/>
          <a:lstStyle/>
          <a:p>
            <a:fld id="{AD2BC133-51DD-1041-93AA-999F983FB177}" type="datetimeFigureOut">
              <a:rPr lang="sv-SE" smtClean="0"/>
              <a:t>2023-05-08</a:t>
            </a:fld>
            <a:endParaRPr lang="sv-SE" dirty="0"/>
          </a:p>
        </p:txBody>
      </p:sp>
      <p:sp>
        <p:nvSpPr>
          <p:cNvPr id="5" name="Platshållare för sidfot 4">
            <a:extLst>
              <a:ext uri="{FF2B5EF4-FFF2-40B4-BE49-F238E27FC236}">
                <a16:creationId xmlns:a16="http://schemas.microsoft.com/office/drawing/2014/main" id="{A3C21C55-BAF3-F84A-AE91-25B30C1F5561}"/>
              </a:ext>
            </a:extLst>
          </p:cNvPr>
          <p:cNvSpPr>
            <a:spLocks noGrp="1"/>
          </p:cNvSpPr>
          <p:nvPr>
            <p:ph type="ftr" sz="quarter" idx="12"/>
          </p:nvPr>
        </p:nvSpPr>
        <p:spPr/>
        <p:txBody>
          <a:bodyPr/>
          <a:lstStyle/>
          <a:p>
            <a:endParaRPr lang="sv-SE" dirty="0"/>
          </a:p>
        </p:txBody>
      </p:sp>
      <p:sp>
        <p:nvSpPr>
          <p:cNvPr id="7" name="Rektangel 6">
            <a:extLst>
              <a:ext uri="{FF2B5EF4-FFF2-40B4-BE49-F238E27FC236}">
                <a16:creationId xmlns:a16="http://schemas.microsoft.com/office/drawing/2014/main" id="{1FB01900-64DE-8743-94B7-93000BC365D6}"/>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5F4A12F0-3222-024B-87AE-4ED3381357D5}"/>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7947240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0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Rubrik2 + 2 kolumner">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dirty="0"/>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6" name="Platshållare för innehåll 5">
            <a:extLst>
              <a:ext uri="{FF2B5EF4-FFF2-40B4-BE49-F238E27FC236}">
                <a16:creationId xmlns:a16="http://schemas.microsoft.com/office/drawing/2014/main" id="{7A419098-CAA6-9948-A44D-5A67D433750A}"/>
              </a:ext>
            </a:extLst>
          </p:cNvPr>
          <p:cNvSpPr>
            <a:spLocks noGrp="1"/>
          </p:cNvSpPr>
          <p:nvPr>
            <p:ph sz="quarter" idx="4"/>
          </p:nvPr>
        </p:nvSpPr>
        <p:spPr>
          <a:xfrm>
            <a:off x="6111634" y="2530688"/>
            <a:ext cx="5183188"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DB443583-E8A4-974B-8DB3-FCB56FCDB6F9}"/>
              </a:ext>
            </a:extLst>
          </p:cNvPr>
          <p:cNvSpPr>
            <a:spLocks noGrp="1"/>
          </p:cNvSpPr>
          <p:nvPr>
            <p:ph type="body" sz="quarter" idx="3"/>
          </p:nvPr>
        </p:nvSpPr>
        <p:spPr>
          <a:xfrm>
            <a:off x="6110808" y="1640807"/>
            <a:ext cx="5183188"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1" name="Rubrik 1">
            <a:extLst>
              <a:ext uri="{FF2B5EF4-FFF2-40B4-BE49-F238E27FC236}">
                <a16:creationId xmlns:a16="http://schemas.microsoft.com/office/drawing/2014/main" id="{FFA7ED3E-ED0B-7E4F-A941-05165CF15663}"/>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4234811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4D9990-0FFE-E14C-BDD8-88BC2162BA65}"/>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9CAE19D-5FC2-084A-B122-C7E3F6EE598E}"/>
              </a:ext>
            </a:extLst>
          </p:cNvPr>
          <p:cNvSpPr>
            <a:spLocks noGrp="1"/>
          </p:cNvSpPr>
          <p:nvPr>
            <p:ph type="dt" sz="half" idx="10"/>
          </p:nvPr>
        </p:nvSpPr>
        <p:spPr/>
        <p:txBody>
          <a:bodyPr/>
          <a:lstStyle/>
          <a:p>
            <a:fld id="{AD2BC133-51DD-1041-93AA-999F983FB177}" type="datetimeFigureOut">
              <a:rPr lang="sv-SE" smtClean="0"/>
              <a:t>2023-05-08</a:t>
            </a:fld>
            <a:endParaRPr lang="sv-SE" dirty="0"/>
          </a:p>
        </p:txBody>
      </p:sp>
      <p:sp>
        <p:nvSpPr>
          <p:cNvPr id="5" name="Platshållare för sidfot 4">
            <a:extLst>
              <a:ext uri="{FF2B5EF4-FFF2-40B4-BE49-F238E27FC236}">
                <a16:creationId xmlns:a16="http://schemas.microsoft.com/office/drawing/2014/main" id="{75FF6582-0903-834C-B942-79756C1DE7C5}"/>
              </a:ext>
            </a:extLst>
          </p:cNvPr>
          <p:cNvSpPr>
            <a:spLocks noGrp="1"/>
          </p:cNvSpPr>
          <p:nvPr>
            <p:ph type="ftr" sz="quarter" idx="12"/>
          </p:nvPr>
        </p:nvSpPr>
        <p:spPr/>
        <p:txBody>
          <a:bodyPr/>
          <a:lstStyle/>
          <a:p>
            <a:endParaRPr lang="sv-SE" dirty="0"/>
          </a:p>
        </p:txBody>
      </p:sp>
      <p:sp>
        <p:nvSpPr>
          <p:cNvPr id="8" name="Rektangel 7">
            <a:extLst>
              <a:ext uri="{FF2B5EF4-FFF2-40B4-BE49-F238E27FC236}">
                <a16:creationId xmlns:a16="http://schemas.microsoft.com/office/drawing/2014/main" id="{908E9D10-EF37-454D-8CAC-C222B6A6445B}"/>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141D5D5B-5C6F-484E-AFE6-3609D3D4F25D}"/>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35678803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8_Rubrikbi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65A20DE5-B72A-B243-B420-43ED65BBA3AC}"/>
              </a:ext>
              <a:ext uri="{C183D7F6-B498-43B3-948B-1728B52AA6E4}">
                <adec:decorative xmlns:adec="http://schemas.microsoft.com/office/drawing/2017/decorative" val="1"/>
              </a:ext>
            </a:extLst>
          </p:cNvPr>
          <p:cNvSpPr/>
          <p:nvPr userDrawn="1"/>
        </p:nvSpPr>
        <p:spPr>
          <a:xfrm>
            <a:off x="0" y="-100013"/>
            <a:ext cx="12192000" cy="6958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dirty="0"/>
          </a:p>
        </p:txBody>
      </p:sp>
      <p:sp>
        <p:nvSpPr>
          <p:cNvPr id="3" name="Underrubrik 2">
            <a:extLst>
              <a:ext uri="{FF2B5EF4-FFF2-40B4-BE49-F238E27FC236}">
                <a16:creationId xmlns:a16="http://schemas.microsoft.com/office/drawing/2014/main" id="{F736A520-3F33-FD41-A100-514F101AFB19}"/>
              </a:ext>
            </a:extLst>
          </p:cNvPr>
          <p:cNvSpPr>
            <a:spLocks noGrp="1"/>
          </p:cNvSpPr>
          <p:nvPr>
            <p:ph type="subTitle" idx="1" hasCustomPrompt="1"/>
          </p:nvPr>
        </p:nvSpPr>
        <p:spPr>
          <a:xfrm>
            <a:off x="2406316" y="3000550"/>
            <a:ext cx="7379369" cy="1166779"/>
          </a:xfrm>
        </p:spPr>
        <p:txBody>
          <a:bodyPr>
            <a:normAutofit/>
          </a:bodyPr>
          <a:lstStyle>
            <a:lvl1pPr marL="0" indent="0" algn="ctr">
              <a:buNone/>
              <a:defRPr sz="2954" b="0">
                <a:solidFill>
                  <a:schemeClr val="accent2">
                    <a:lumMod val="50000"/>
                  </a:schemeClr>
                </a:solidFill>
                <a:latin typeface="Arial" panose="020B0604020202020204" pitchFamily="34" charset="0"/>
                <a:cs typeface="Arial" panose="020B0604020202020204" pitchFamily="34" charset="0"/>
              </a:defRPr>
            </a:lvl1pPr>
            <a:lvl2pPr marL="562735" indent="0" algn="ctr">
              <a:buNone/>
              <a:defRPr sz="2462"/>
            </a:lvl2pPr>
            <a:lvl3pPr marL="1125472" indent="0" algn="ctr">
              <a:buNone/>
              <a:defRPr sz="2217"/>
            </a:lvl3pPr>
            <a:lvl4pPr marL="1688207" indent="0" algn="ctr">
              <a:buNone/>
              <a:defRPr sz="1969"/>
            </a:lvl4pPr>
            <a:lvl5pPr marL="2250944" indent="0" algn="ctr">
              <a:buNone/>
              <a:defRPr sz="1969"/>
            </a:lvl5pPr>
            <a:lvl6pPr marL="2813679" indent="0" algn="ctr">
              <a:buNone/>
              <a:defRPr sz="1969"/>
            </a:lvl6pPr>
            <a:lvl7pPr marL="3376415" indent="0" algn="ctr">
              <a:buNone/>
              <a:defRPr sz="1969"/>
            </a:lvl7pPr>
            <a:lvl8pPr marL="3939151" indent="0" algn="ctr">
              <a:buNone/>
              <a:defRPr sz="1969"/>
            </a:lvl8pPr>
            <a:lvl9pPr marL="4501886" indent="0" algn="ctr">
              <a:buNone/>
              <a:defRPr sz="1969"/>
            </a:lvl9pPr>
          </a:lstStyle>
          <a:p>
            <a:r>
              <a:rPr lang="sv-SE" dirty="0"/>
              <a:t>Skriv underrubrik, ex månad år</a:t>
            </a:r>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22583" y="1548443"/>
            <a:ext cx="8346831" cy="1166779"/>
          </a:xfrm>
        </p:spPr>
        <p:txBody>
          <a:bodyPr anchor="b">
            <a:normAutofit/>
          </a:bodyPr>
          <a:lstStyle>
            <a:lvl1pPr algn="ctr">
              <a:defRPr sz="4431" b="1" i="0">
                <a:solidFill>
                  <a:schemeClr val="accent2">
                    <a:lumMod val="50000"/>
                  </a:schemeClr>
                </a:solidFill>
                <a:latin typeface="Arial Black" panose="020B0604020202020204" pitchFamily="34" charset="0"/>
                <a:cs typeface="Arial Black" panose="020B0604020202020204" pitchFamily="34" charset="0"/>
              </a:defRPr>
            </a:lvl1pPr>
          </a:lstStyle>
          <a:p>
            <a:r>
              <a:rPr lang="sv-SE" dirty="0"/>
              <a:t>Rubrik för rapport</a:t>
            </a:r>
          </a:p>
        </p:txBody>
      </p:sp>
      <p:pic>
        <p:nvPicPr>
          <p:cNvPr id="9" name="Bildobjekt 8">
            <a:extLst>
              <a:ext uri="{FF2B5EF4-FFF2-40B4-BE49-F238E27FC236}">
                <a16:creationId xmlns:a16="http://schemas.microsoft.com/office/drawing/2014/main" id="{D4C3E8E5-CC69-A142-8617-9B240829484E}"/>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3588300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Kapitelsida">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D6D6C94-7CE0-EA43-9911-585A2EF3E69E}"/>
              </a:ext>
              <a:ext uri="{C183D7F6-B498-43B3-948B-1728B52AA6E4}">
                <adec:decorative xmlns:adec="http://schemas.microsoft.com/office/drawing/2017/decorative" val="1"/>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ektangel 15">
            <a:extLst>
              <a:ext uri="{FF2B5EF4-FFF2-40B4-BE49-F238E27FC236}">
                <a16:creationId xmlns:a16="http://schemas.microsoft.com/office/drawing/2014/main" id="{CB3C34F8-CF01-9045-B1F3-CB284842EBCF}"/>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74AE863F-9683-3B44-9C13-3A81F897D973}"/>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1" name="Rektangel 10">
            <a:extLst>
              <a:ext uri="{FF2B5EF4-FFF2-40B4-BE49-F238E27FC236}">
                <a16:creationId xmlns:a16="http://schemas.microsoft.com/office/drawing/2014/main" id="{E3C506DC-D549-A34C-A913-B0245783E136}"/>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ubrik 1">
            <a:extLst>
              <a:ext uri="{FF2B5EF4-FFF2-40B4-BE49-F238E27FC236}">
                <a16:creationId xmlns:a16="http://schemas.microsoft.com/office/drawing/2014/main" id="{846F9607-EC5F-6642-A2BA-E01E9308CEC6}"/>
              </a:ext>
            </a:extLst>
          </p:cNvPr>
          <p:cNvSpPr>
            <a:spLocks noGrp="1"/>
          </p:cNvSpPr>
          <p:nvPr>
            <p:ph type="title" hasCustomPrompt="1"/>
          </p:nvPr>
        </p:nvSpPr>
        <p:spPr>
          <a:xfrm>
            <a:off x="604172" y="469170"/>
            <a:ext cx="10925627" cy="907193"/>
          </a:xfrm>
        </p:spPr>
        <p:txBody>
          <a:bodyPr/>
          <a:lstStyle>
            <a:lvl1pPr>
              <a:defRPr>
                <a:solidFill>
                  <a:schemeClr val="accent2">
                    <a:lumMod val="50000"/>
                  </a:schemeClr>
                </a:solidFill>
              </a:defRPr>
            </a:lvl1pPr>
          </a:lstStyle>
          <a:p>
            <a:r>
              <a:rPr lang="sv-SE" dirty="0"/>
              <a:t>Kapitelavsnitt</a:t>
            </a:r>
          </a:p>
        </p:txBody>
      </p:sp>
      <p:pic>
        <p:nvPicPr>
          <p:cNvPr id="9" name="Bildobjekt 8">
            <a:extLst>
              <a:ext uri="{FF2B5EF4-FFF2-40B4-BE49-F238E27FC236}">
                <a16:creationId xmlns:a16="http://schemas.microsoft.com/office/drawing/2014/main" id="{7822E237-71DA-FC44-BE63-A925772A4CDC}"/>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5006869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2 kolumner ">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8727859C-5D3B-8540-8C05-17D90D6C5433}"/>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7" name="Platshållare för bildnummer 6">
            <a:extLst>
              <a:ext uri="{FF2B5EF4-FFF2-40B4-BE49-F238E27FC236}">
                <a16:creationId xmlns:a16="http://schemas.microsoft.com/office/drawing/2014/main" id="{B1D9D5CA-2FC9-3343-AC0A-415BC2A2F3D0}"/>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6" name="Platshållare för sidfot 5">
            <a:extLst>
              <a:ext uri="{FF2B5EF4-FFF2-40B4-BE49-F238E27FC236}">
                <a16:creationId xmlns:a16="http://schemas.microsoft.com/office/drawing/2014/main" id="{24ACA49F-6EBD-B74B-8C9C-DF7378606B70}"/>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C3DD8A5F-4C10-4649-80EF-631D5D60AD9E}"/>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4" name="Platshållare för innehåll 3">
            <a:extLst>
              <a:ext uri="{FF2B5EF4-FFF2-40B4-BE49-F238E27FC236}">
                <a16:creationId xmlns:a16="http://schemas.microsoft.com/office/drawing/2014/main" id="{56526E74-3BB6-F947-83BD-C7139EEAE279}"/>
              </a:ext>
            </a:extLst>
          </p:cNvPr>
          <p:cNvSpPr>
            <a:spLocks noGrp="1"/>
          </p:cNvSpPr>
          <p:nvPr>
            <p:ph sz="half" idx="2"/>
          </p:nvPr>
        </p:nvSpPr>
        <p:spPr>
          <a:xfrm>
            <a:off x="6065382" y="1635368"/>
            <a:ext cx="5181600" cy="43980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innehåll 2">
            <a:extLst>
              <a:ext uri="{FF2B5EF4-FFF2-40B4-BE49-F238E27FC236}">
                <a16:creationId xmlns:a16="http://schemas.microsoft.com/office/drawing/2014/main" id="{C145F869-1CFC-5D49-BDB4-8EAAE908AE24}"/>
              </a:ext>
            </a:extLst>
          </p:cNvPr>
          <p:cNvSpPr>
            <a:spLocks noGrp="1"/>
          </p:cNvSpPr>
          <p:nvPr>
            <p:ph sz="half" idx="1"/>
          </p:nvPr>
        </p:nvSpPr>
        <p:spPr>
          <a:xfrm>
            <a:off x="602569" y="1641025"/>
            <a:ext cx="5181600" cy="43980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Rubrik 1">
            <a:extLst>
              <a:ext uri="{FF2B5EF4-FFF2-40B4-BE49-F238E27FC236}">
                <a16:creationId xmlns:a16="http://schemas.microsoft.com/office/drawing/2014/main" id="{32330622-E7E6-3042-A2BD-CA5B840A4824}"/>
              </a:ext>
            </a:extLst>
          </p:cNvPr>
          <p:cNvSpPr>
            <a:spLocks noGrp="1"/>
          </p:cNvSpPr>
          <p:nvPr>
            <p:ph type="title" hasCustomPrompt="1"/>
          </p:nvPr>
        </p:nvSpPr>
        <p:spPr>
          <a:xfrm>
            <a:off x="604172" y="469170"/>
            <a:ext cx="10925627" cy="907193"/>
          </a:xfrm>
        </p:spPr>
        <p:txBody>
          <a:bodyPr/>
          <a:lstStyle/>
          <a:p>
            <a:r>
              <a:rPr lang="sv-SE" dirty="0"/>
              <a:t>Rubrik för sida med text</a:t>
            </a:r>
          </a:p>
        </p:txBody>
      </p:sp>
    </p:spTree>
    <p:extLst>
      <p:ext uri="{BB962C8B-B14F-4D97-AF65-F5344CB8AC3E}">
        <p14:creationId xmlns:p14="http://schemas.microsoft.com/office/powerpoint/2010/main" val="23534083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rubriker">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2FE721F-116A-014A-9C40-A95D48BE06AB}"/>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5" name="Platshållare för bildnummer 4">
            <a:extLst>
              <a:ext uri="{FF2B5EF4-FFF2-40B4-BE49-F238E27FC236}">
                <a16:creationId xmlns:a16="http://schemas.microsoft.com/office/drawing/2014/main" id="{0B9DF0AE-644D-9B44-8EB2-E1064DA9E4DF}"/>
              </a:ext>
            </a:extLst>
          </p:cNvPr>
          <p:cNvSpPr>
            <a:spLocks noGrp="1"/>
          </p:cNvSpPr>
          <p:nvPr>
            <p:ph type="sldNum" sz="quarter" idx="12"/>
          </p:nvPr>
        </p:nvSpPr>
        <p:spPr/>
        <p:txBody>
          <a:bodyPr/>
          <a:lstStyle/>
          <a:p>
            <a:fld id="{92452EBA-C90E-2446-83E3-751A44C3BCE0}" type="slidenum">
              <a:rPr lang="sv-SE" smtClean="0"/>
              <a:pPr/>
              <a:t>‹#›</a:t>
            </a:fld>
            <a:endParaRPr lang="sv-SE" dirty="0"/>
          </a:p>
        </p:txBody>
      </p:sp>
      <p:sp>
        <p:nvSpPr>
          <p:cNvPr id="4" name="Platshållare för sidfot 3">
            <a:extLst>
              <a:ext uri="{FF2B5EF4-FFF2-40B4-BE49-F238E27FC236}">
                <a16:creationId xmlns:a16="http://schemas.microsoft.com/office/drawing/2014/main" id="{8D52EA53-E67D-634D-800B-44FA4BF33560}"/>
              </a:ext>
              <a:ext uri="{C183D7F6-B498-43B3-948B-1728B52AA6E4}">
                <adec:decorative xmlns:adec="http://schemas.microsoft.com/office/drawing/2017/decorative" val="1"/>
              </a:ext>
            </a:extLst>
          </p:cNvPr>
          <p:cNvSpPr>
            <a:spLocks noGrp="1"/>
          </p:cNvSpPr>
          <p:nvPr>
            <p:ph type="ftr" sz="quarter" idx="11"/>
          </p:nvPr>
        </p:nvSpPr>
        <p:spPr/>
        <p:txBody>
          <a:bodyPr/>
          <a:lstStyle/>
          <a:p>
            <a:r>
              <a:rPr lang="sv-SE" dirty="0"/>
              <a:t>Sidfot</a:t>
            </a:r>
          </a:p>
        </p:txBody>
      </p:sp>
      <p:sp>
        <p:nvSpPr>
          <p:cNvPr id="3" name="Platshållare för datum 2">
            <a:extLst>
              <a:ext uri="{FF2B5EF4-FFF2-40B4-BE49-F238E27FC236}">
                <a16:creationId xmlns:a16="http://schemas.microsoft.com/office/drawing/2014/main" id="{A4EB8A9F-93DE-D142-9851-71F55D520CF7}"/>
              </a:ext>
              <a:ext uri="{C183D7F6-B498-43B3-948B-1728B52AA6E4}">
                <adec:decorative xmlns:adec="http://schemas.microsoft.com/office/drawing/2017/decorative" val="1"/>
              </a:ext>
            </a:extLst>
          </p:cNvPr>
          <p:cNvSpPr>
            <a:spLocks noGrp="1"/>
          </p:cNvSpPr>
          <p:nvPr>
            <p:ph type="dt" sz="half" idx="10"/>
          </p:nvPr>
        </p:nvSpPr>
        <p:spPr>
          <a:xfrm>
            <a:off x="587376" y="6343423"/>
            <a:ext cx="1293253" cy="330856"/>
          </a:xfrm>
        </p:spPr>
        <p:txBody>
          <a:bodyPr/>
          <a:lstStyle/>
          <a:p>
            <a:fld id="{30DE30AE-D41D-1B42-9F9E-DEBE1EF30DEF}" type="datetimeFigureOut">
              <a:rPr lang="sv-SE" smtClean="0"/>
              <a:pPr/>
              <a:t>2023-05-08</a:t>
            </a:fld>
            <a:r>
              <a:rPr lang="sv-SE" dirty="0"/>
              <a:t> |</a:t>
            </a:r>
          </a:p>
        </p:txBody>
      </p:sp>
      <p:sp>
        <p:nvSpPr>
          <p:cNvPr id="12" name="Platshållare för innehåll 3">
            <a:extLst>
              <a:ext uri="{FF2B5EF4-FFF2-40B4-BE49-F238E27FC236}">
                <a16:creationId xmlns:a16="http://schemas.microsoft.com/office/drawing/2014/main" id="{FC02C5CD-9879-D345-997D-DB8FBD3AABB4}"/>
              </a:ext>
            </a:extLst>
          </p:cNvPr>
          <p:cNvSpPr>
            <a:spLocks noGrp="1"/>
          </p:cNvSpPr>
          <p:nvPr>
            <p:ph sz="half" idx="14"/>
          </p:nvPr>
        </p:nvSpPr>
        <p:spPr>
          <a:xfrm>
            <a:off x="6065382" y="1635368"/>
            <a:ext cx="5181600" cy="4398055"/>
          </a:xfrm>
        </p:spPr>
        <p:txBody>
          <a:bodyPr/>
          <a:lstStyle/>
          <a:p>
            <a:pPr lvl="0"/>
            <a:r>
              <a:rPr lang="sv-SE"/>
              <a:t>Klicka här för att ändra format på bakgrundstexten</a:t>
            </a:r>
          </a:p>
        </p:txBody>
      </p:sp>
      <p:sp>
        <p:nvSpPr>
          <p:cNvPr id="11" name="Platshållare för innehåll 3">
            <a:extLst>
              <a:ext uri="{FF2B5EF4-FFF2-40B4-BE49-F238E27FC236}">
                <a16:creationId xmlns:a16="http://schemas.microsoft.com/office/drawing/2014/main" id="{2EE30900-CC8E-0C4D-BB51-B4B5FBAAD56D}"/>
              </a:ext>
            </a:extLst>
          </p:cNvPr>
          <p:cNvSpPr>
            <a:spLocks noGrp="1"/>
          </p:cNvSpPr>
          <p:nvPr>
            <p:ph sz="half" idx="2" hasCustomPrompt="1"/>
          </p:nvPr>
        </p:nvSpPr>
        <p:spPr>
          <a:xfrm>
            <a:off x="6124962" y="438109"/>
            <a:ext cx="5181600" cy="935038"/>
          </a:xfrm>
        </p:spPr>
        <p:txBody>
          <a:bodyPr anchor="b">
            <a:normAutofit/>
          </a:bodyPr>
          <a:lstStyle>
            <a:lvl1pPr marL="0" indent="0">
              <a:buNone/>
              <a:defRPr sz="2215" b="1"/>
            </a:lvl1pPr>
          </a:lstStyle>
          <a:p>
            <a:pPr lvl="0"/>
            <a:r>
              <a:rPr lang="sv-SE" dirty="0"/>
              <a:t>Grafrubriker</a:t>
            </a:r>
          </a:p>
        </p:txBody>
      </p:sp>
      <p:sp>
        <p:nvSpPr>
          <p:cNvPr id="9" name="Platshållare för innehåll 2">
            <a:extLst>
              <a:ext uri="{FF2B5EF4-FFF2-40B4-BE49-F238E27FC236}">
                <a16:creationId xmlns:a16="http://schemas.microsoft.com/office/drawing/2014/main" id="{558F1EF2-B929-EA4F-A0B6-937385C9720A}"/>
              </a:ext>
            </a:extLst>
          </p:cNvPr>
          <p:cNvSpPr>
            <a:spLocks noGrp="1"/>
          </p:cNvSpPr>
          <p:nvPr>
            <p:ph sz="half" idx="13"/>
          </p:nvPr>
        </p:nvSpPr>
        <p:spPr>
          <a:xfrm>
            <a:off x="602569" y="1641025"/>
            <a:ext cx="5181600" cy="4398055"/>
          </a:xfrm>
        </p:spPr>
        <p:txBody>
          <a:bodyPr/>
          <a:lstStyle/>
          <a:p>
            <a:pPr lvl="0"/>
            <a:r>
              <a:rPr lang="sv-SE"/>
              <a:t>Klicka här för att ändra format på bakgrundstexten</a:t>
            </a:r>
          </a:p>
        </p:txBody>
      </p:sp>
      <p:sp>
        <p:nvSpPr>
          <p:cNvPr id="10" name="Platshållare för innehåll 2">
            <a:extLst>
              <a:ext uri="{FF2B5EF4-FFF2-40B4-BE49-F238E27FC236}">
                <a16:creationId xmlns:a16="http://schemas.microsoft.com/office/drawing/2014/main" id="{65B6D65F-8E26-AB40-8C5A-352920475F95}"/>
              </a:ext>
            </a:extLst>
          </p:cNvPr>
          <p:cNvSpPr>
            <a:spLocks noGrp="1"/>
          </p:cNvSpPr>
          <p:nvPr>
            <p:ph sz="half" idx="1" hasCustomPrompt="1"/>
          </p:nvPr>
        </p:nvSpPr>
        <p:spPr>
          <a:xfrm>
            <a:off x="596908" y="441326"/>
            <a:ext cx="5181600" cy="935038"/>
          </a:xfrm>
        </p:spPr>
        <p:txBody>
          <a:bodyPr anchor="b">
            <a:normAutofit/>
          </a:bodyPr>
          <a:lstStyle>
            <a:lvl1pPr marL="0" indent="0">
              <a:buNone/>
              <a:defRPr sz="2215" b="1"/>
            </a:lvl1pPr>
          </a:lstStyle>
          <a:p>
            <a:pPr lvl="0"/>
            <a:r>
              <a:rPr lang="sv-SE" dirty="0"/>
              <a:t>Grafrubriker</a:t>
            </a:r>
          </a:p>
        </p:txBody>
      </p:sp>
      <p:sp>
        <p:nvSpPr>
          <p:cNvPr id="2" name="Rubrik 1">
            <a:extLst>
              <a:ext uri="{FF2B5EF4-FFF2-40B4-BE49-F238E27FC236}">
                <a16:creationId xmlns:a16="http://schemas.microsoft.com/office/drawing/2014/main" id="{E74A7165-AC54-6F47-B88A-67DD7D049EE8}"/>
              </a:ext>
            </a:extLst>
          </p:cNvPr>
          <p:cNvSpPr>
            <a:spLocks noGrp="1"/>
          </p:cNvSpPr>
          <p:nvPr>
            <p:ph type="title" hasCustomPrompt="1"/>
          </p:nvPr>
        </p:nvSpPr>
        <p:spPr>
          <a:xfrm>
            <a:off x="587376" y="-1127365"/>
            <a:ext cx="10925627" cy="907193"/>
          </a:xfrm>
        </p:spPr>
        <p:txBody>
          <a:bodyPr/>
          <a:lstStyle>
            <a:lvl1pPr>
              <a:defRPr>
                <a:latin typeface="+mj-lt"/>
              </a:defRPr>
            </a:lvl1pPr>
          </a:lstStyle>
          <a:p>
            <a:r>
              <a:rPr lang="sv-SE" dirty="0"/>
              <a:t>Bara grafer</a:t>
            </a:r>
          </a:p>
        </p:txBody>
      </p:sp>
    </p:spTree>
    <p:extLst>
      <p:ext uri="{BB962C8B-B14F-4D97-AF65-F5344CB8AC3E}">
        <p14:creationId xmlns:p14="http://schemas.microsoft.com/office/powerpoint/2010/main" val="14134919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ecialsida">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77E86A45-89C2-2949-B13B-327C2CBEDAF4}"/>
              </a:ext>
              <a:ext uri="{C183D7F6-B498-43B3-948B-1728B52AA6E4}">
                <adec:decorative xmlns:adec="http://schemas.microsoft.com/office/drawing/2017/decorative" val="1"/>
              </a:ext>
            </a:extLst>
          </p:cNvPr>
          <p:cNvSpPr/>
          <p:nvPr userDrawn="1"/>
        </p:nvSpPr>
        <p:spPr>
          <a:xfrm>
            <a:off x="6487774" y="0"/>
            <a:ext cx="570422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0" name="Rektangel 9">
            <a:extLst>
              <a:ext uri="{FF2B5EF4-FFF2-40B4-BE49-F238E27FC236}">
                <a16:creationId xmlns:a16="http://schemas.microsoft.com/office/drawing/2014/main" id="{C74010E4-8967-2144-BBB3-50C4A793F89E}"/>
              </a:ext>
              <a:ext uri="{C183D7F6-B498-43B3-948B-1728B52AA6E4}">
                <adec:decorative xmlns:adec="http://schemas.microsoft.com/office/drawing/2017/decorative" val="1"/>
              </a:ext>
            </a:extLst>
          </p:cNvPr>
          <p:cNvSpPr/>
          <p:nvPr userDrawn="1"/>
        </p:nvSpPr>
        <p:spPr>
          <a:xfrm>
            <a:off x="0" y="0"/>
            <a:ext cx="2714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7"/>
          </a:p>
        </p:txBody>
      </p:sp>
      <p:sp>
        <p:nvSpPr>
          <p:cNvPr id="9" name="Platshållare för bildnummer 8">
            <a:extLst>
              <a:ext uri="{FF2B5EF4-FFF2-40B4-BE49-F238E27FC236}">
                <a16:creationId xmlns:a16="http://schemas.microsoft.com/office/drawing/2014/main" id="{69FCCCCF-FAD9-B744-8E39-8A62CAEE33BF}"/>
              </a:ext>
            </a:extLst>
          </p:cNvPr>
          <p:cNvSpPr>
            <a:spLocks noGrp="1"/>
          </p:cNvSpPr>
          <p:nvPr>
            <p:ph type="sldNum" sz="quarter" idx="12"/>
          </p:nvPr>
        </p:nvSpPr>
        <p:spPr/>
        <p:txBody>
          <a:bodyPr/>
          <a:lstStyle/>
          <a:p>
            <a:fld id="{92452EBA-C90E-2446-83E3-751A44C3BCE0}" type="slidenum">
              <a:rPr lang="sv-SE" smtClean="0"/>
              <a:t>‹#›</a:t>
            </a:fld>
            <a:endParaRPr lang="sv-SE"/>
          </a:p>
        </p:txBody>
      </p:sp>
      <p:sp>
        <p:nvSpPr>
          <p:cNvPr id="8" name="Platshållare för sidfot 7">
            <a:extLst>
              <a:ext uri="{FF2B5EF4-FFF2-40B4-BE49-F238E27FC236}">
                <a16:creationId xmlns:a16="http://schemas.microsoft.com/office/drawing/2014/main" id="{24662F81-7234-A34D-880C-3483FB41AFD2}"/>
              </a:ext>
              <a:ext uri="{C183D7F6-B498-43B3-948B-1728B52AA6E4}">
                <adec:decorative xmlns:adec="http://schemas.microsoft.com/office/drawing/2017/decorative" val="1"/>
              </a:ext>
            </a:extLst>
          </p:cNvPr>
          <p:cNvSpPr>
            <a:spLocks noGrp="1"/>
          </p:cNvSpPr>
          <p:nvPr>
            <p:ph type="ftr" sz="quarter" idx="11"/>
          </p:nvPr>
        </p:nvSpPr>
        <p:spPr/>
        <p:txBody>
          <a:bodyPr/>
          <a:lstStyle/>
          <a:p>
            <a:endParaRPr lang="sv-SE"/>
          </a:p>
        </p:txBody>
      </p:sp>
      <p:sp>
        <p:nvSpPr>
          <p:cNvPr id="7" name="Platshållare för datum 6">
            <a:extLst>
              <a:ext uri="{FF2B5EF4-FFF2-40B4-BE49-F238E27FC236}">
                <a16:creationId xmlns:a16="http://schemas.microsoft.com/office/drawing/2014/main" id="{0C9E4B72-3348-FE4B-914C-B07F08C6CF0A}"/>
              </a:ext>
              <a:ext uri="{C183D7F6-B498-43B3-948B-1728B52AA6E4}">
                <adec:decorative xmlns:adec="http://schemas.microsoft.com/office/drawing/2017/decorative" val="1"/>
              </a:ext>
            </a:extLst>
          </p:cNvPr>
          <p:cNvSpPr>
            <a:spLocks noGrp="1"/>
          </p:cNvSpPr>
          <p:nvPr>
            <p:ph type="dt" sz="half" idx="10"/>
          </p:nvPr>
        </p:nvSpPr>
        <p:spPr/>
        <p:txBody>
          <a:bodyPr/>
          <a:lstStyle/>
          <a:p>
            <a:fld id="{30DE30AE-D41D-1B42-9F9E-DEBE1EF30DEF}" type="datetimeFigureOut">
              <a:rPr lang="sv-SE" smtClean="0"/>
              <a:t>2023-05-08</a:t>
            </a:fld>
            <a:endParaRPr lang="sv-SE"/>
          </a:p>
        </p:txBody>
      </p:sp>
      <p:sp>
        <p:nvSpPr>
          <p:cNvPr id="4" name="Platshållare för innehåll 3">
            <a:extLst>
              <a:ext uri="{FF2B5EF4-FFF2-40B4-BE49-F238E27FC236}">
                <a16:creationId xmlns:a16="http://schemas.microsoft.com/office/drawing/2014/main" id="{27568DF3-C793-D44A-9278-2236C2C16BEC}"/>
              </a:ext>
            </a:extLst>
          </p:cNvPr>
          <p:cNvSpPr>
            <a:spLocks noGrp="1"/>
          </p:cNvSpPr>
          <p:nvPr>
            <p:ph sz="half" idx="2"/>
          </p:nvPr>
        </p:nvSpPr>
        <p:spPr>
          <a:xfrm>
            <a:off x="602183" y="2519613"/>
            <a:ext cx="5157787" cy="3684588"/>
          </a:xfrm>
        </p:spPr>
        <p:txBody>
          <a:bodyPr/>
          <a:lstStyle>
            <a:lvl1pPr>
              <a:defRPr sz="2215"/>
            </a:lvl1pPr>
            <a:lvl2pPr>
              <a:defRPr sz="1969"/>
            </a:lvl2pPr>
            <a:lvl3pPr>
              <a:defRPr sz="1723"/>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text 2">
            <a:extLst>
              <a:ext uri="{FF2B5EF4-FFF2-40B4-BE49-F238E27FC236}">
                <a16:creationId xmlns:a16="http://schemas.microsoft.com/office/drawing/2014/main" id="{F6DBA62B-B87D-BA45-AAB9-092648614D75}"/>
              </a:ext>
            </a:extLst>
          </p:cNvPr>
          <p:cNvSpPr>
            <a:spLocks noGrp="1"/>
          </p:cNvSpPr>
          <p:nvPr>
            <p:ph type="body" idx="1"/>
          </p:nvPr>
        </p:nvSpPr>
        <p:spPr>
          <a:xfrm>
            <a:off x="605897" y="1640807"/>
            <a:ext cx="5157787" cy="823912"/>
          </a:xfrm>
        </p:spPr>
        <p:txBody>
          <a:bodyPr anchor="t">
            <a:normAutofit/>
          </a:bodyPr>
          <a:lstStyle>
            <a:lvl1pPr marL="0" indent="0">
              <a:buNone/>
              <a:defRPr sz="2215" b="1"/>
            </a:lvl1pPr>
            <a:lvl2pPr marL="562735" indent="0">
              <a:buNone/>
              <a:defRPr sz="2462" b="1"/>
            </a:lvl2pPr>
            <a:lvl3pPr marL="1125472" indent="0">
              <a:buNone/>
              <a:defRPr sz="2217" b="1"/>
            </a:lvl3pPr>
            <a:lvl4pPr marL="1688207" indent="0">
              <a:buNone/>
              <a:defRPr sz="1969" b="1"/>
            </a:lvl4pPr>
            <a:lvl5pPr marL="2250944" indent="0">
              <a:buNone/>
              <a:defRPr sz="1969" b="1"/>
            </a:lvl5pPr>
            <a:lvl6pPr marL="2813679" indent="0">
              <a:buNone/>
              <a:defRPr sz="1969" b="1"/>
            </a:lvl6pPr>
            <a:lvl7pPr marL="3376415" indent="0">
              <a:buNone/>
              <a:defRPr sz="1969" b="1"/>
            </a:lvl7pPr>
            <a:lvl8pPr marL="3939151" indent="0">
              <a:buNone/>
              <a:defRPr sz="1969" b="1"/>
            </a:lvl8pPr>
            <a:lvl9pPr marL="4501886" indent="0">
              <a:buNone/>
              <a:defRPr sz="1969" b="1"/>
            </a:lvl9pPr>
          </a:lstStyle>
          <a:p>
            <a:pPr lvl="0"/>
            <a:r>
              <a:rPr lang="sv-SE"/>
              <a:t>Klicka här för att ändra format på bakgrundstexten</a:t>
            </a:r>
          </a:p>
        </p:txBody>
      </p:sp>
      <p:sp>
        <p:nvSpPr>
          <p:cNvPr id="13" name="Rubrik 1">
            <a:extLst>
              <a:ext uri="{FF2B5EF4-FFF2-40B4-BE49-F238E27FC236}">
                <a16:creationId xmlns:a16="http://schemas.microsoft.com/office/drawing/2014/main" id="{E935FCA6-166B-6C4A-A736-31009CD17F99}"/>
              </a:ext>
            </a:extLst>
          </p:cNvPr>
          <p:cNvSpPr>
            <a:spLocks noGrp="1"/>
          </p:cNvSpPr>
          <p:nvPr>
            <p:ph type="title" hasCustomPrompt="1"/>
          </p:nvPr>
        </p:nvSpPr>
        <p:spPr>
          <a:xfrm>
            <a:off x="604172" y="469170"/>
            <a:ext cx="10925627" cy="907193"/>
          </a:xfrm>
        </p:spPr>
        <p:txBody>
          <a:bodyPr/>
          <a:lstStyle/>
          <a:p>
            <a:r>
              <a:rPr lang="sv-SE" dirty="0" err="1"/>
              <a:t>Specialsida</a:t>
            </a:r>
            <a:endParaRPr lang="sv-SE" dirty="0"/>
          </a:p>
        </p:txBody>
      </p:sp>
      <p:pic>
        <p:nvPicPr>
          <p:cNvPr id="12" name="Bildobjekt 11">
            <a:extLst>
              <a:ext uri="{FF2B5EF4-FFF2-40B4-BE49-F238E27FC236}">
                <a16:creationId xmlns:a16="http://schemas.microsoft.com/office/drawing/2014/main" id="{3FC17343-7F0D-4740-A405-FE412F178ACD}"/>
              </a:ext>
            </a:extLst>
          </p:cNvPr>
          <p:cNvPicPr>
            <a:picLocks noChangeAspect="1"/>
          </p:cNvPicPr>
          <p:nvPr userDrawn="1"/>
        </p:nvPicPr>
        <p:blipFill>
          <a:blip r:embed="rId2"/>
          <a:stretch>
            <a:fillRect/>
          </a:stretch>
        </p:blipFill>
        <p:spPr>
          <a:xfrm>
            <a:off x="10201856" y="6281230"/>
            <a:ext cx="1402767" cy="385761"/>
          </a:xfrm>
          <a:prstGeom prst="rect">
            <a:avLst/>
          </a:prstGeom>
        </p:spPr>
      </p:pic>
    </p:spTree>
    <p:extLst>
      <p:ext uri="{BB962C8B-B14F-4D97-AF65-F5344CB8AC3E}">
        <p14:creationId xmlns:p14="http://schemas.microsoft.com/office/powerpoint/2010/main" val="13687153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Rubrikbi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A230BBA6-6C93-B543-9832-33D15D2E157F}"/>
              </a:ext>
              <a:ext uri="{C183D7F6-B498-43B3-948B-1728B52AA6E4}">
                <adec:decorative xmlns:adec="http://schemas.microsoft.com/office/drawing/2017/decorative" val="1"/>
              </a:ext>
            </a:extLst>
          </p:cNvPr>
          <p:cNvSpPr/>
          <p:nvPr userDrawn="1"/>
        </p:nvSpPr>
        <p:spPr>
          <a:xfrm>
            <a:off x="0" y="2"/>
            <a:ext cx="12295657"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48902" y="5691222"/>
            <a:ext cx="2004646" cy="116677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15659" y="4687291"/>
            <a:ext cx="2004646" cy="217071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1" y="3429001"/>
            <a:ext cx="2004646"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2" name="Rubrik 1">
            <a:extLst>
              <a:ext uri="{FF2B5EF4-FFF2-40B4-BE49-F238E27FC236}">
                <a16:creationId xmlns:a16="http://schemas.microsoft.com/office/drawing/2014/main" id="{19EF1C71-0DBC-2A47-93D4-E86CCB417F47}"/>
              </a:ext>
            </a:extLst>
          </p:cNvPr>
          <p:cNvSpPr>
            <a:spLocks noGrp="1"/>
          </p:cNvSpPr>
          <p:nvPr>
            <p:ph type="ctrTitle" hasCustomPrompt="1"/>
          </p:nvPr>
        </p:nvSpPr>
        <p:spPr>
          <a:xfrm>
            <a:off x="1922585" y="2511889"/>
            <a:ext cx="8346831" cy="685517"/>
          </a:xfrm>
        </p:spPr>
        <p:txBody>
          <a:bodyPr anchor="b">
            <a:normAutofit/>
          </a:bodyPr>
          <a:lstStyle>
            <a:lvl1pPr algn="ctr">
              <a:defRPr sz="3446" b="1" i="0">
                <a:solidFill>
                  <a:schemeClr val="bg1"/>
                </a:solidFill>
                <a:latin typeface="+mj-lt"/>
                <a:cs typeface="Arial" panose="020B0604020202020204" pitchFamily="34" charset="0"/>
              </a:defRPr>
            </a:lvl1pPr>
          </a:lstStyle>
          <a:p>
            <a:r>
              <a:rPr lang="sv-SE" dirty="0"/>
              <a:t>Kapitelavsnitt 2</a:t>
            </a:r>
          </a:p>
        </p:txBody>
      </p:sp>
      <p:pic>
        <p:nvPicPr>
          <p:cNvPr id="9" name="Bildobjekt 8">
            <a:extLst>
              <a:ext uri="{FF2B5EF4-FFF2-40B4-BE49-F238E27FC236}">
                <a16:creationId xmlns:a16="http://schemas.microsoft.com/office/drawing/2014/main" id="{AC973423-CB96-4545-9444-778A14BA795D}"/>
              </a:ext>
            </a:extLst>
          </p:cNvPr>
          <p:cNvPicPr>
            <a:picLocks noChangeAspect="1"/>
          </p:cNvPicPr>
          <p:nvPr userDrawn="1"/>
        </p:nvPicPr>
        <p:blipFill>
          <a:blip r:embed="rId2"/>
          <a:stretch>
            <a:fillRect/>
          </a:stretch>
        </p:blipFill>
        <p:spPr>
          <a:xfrm>
            <a:off x="10201856" y="6297145"/>
            <a:ext cx="1402767" cy="388719"/>
          </a:xfrm>
          <a:prstGeom prst="rect">
            <a:avLst/>
          </a:prstGeom>
        </p:spPr>
      </p:pic>
    </p:spTree>
    <p:extLst>
      <p:ext uri="{BB962C8B-B14F-4D97-AF65-F5344CB8AC3E}">
        <p14:creationId xmlns:p14="http://schemas.microsoft.com/office/powerpoint/2010/main" val="95236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15" name="Rektangel 14">
            <a:extLst>
              <a:ext uri="{FF2B5EF4-FFF2-40B4-BE49-F238E27FC236}">
                <a16:creationId xmlns:a16="http://schemas.microsoft.com/office/drawing/2014/main" id="{4582ED43-314A-4D44-B36C-7759898F6C90}"/>
              </a:ext>
              <a:ext uri="{C183D7F6-B498-43B3-948B-1728B52AA6E4}">
                <adec:decorative xmlns:adec="http://schemas.microsoft.com/office/drawing/2017/decorative" val="1"/>
              </a:ext>
            </a:extLst>
          </p:cNvPr>
          <p:cNvSpPr/>
          <p:nvPr userDrawn="1"/>
        </p:nvSpPr>
        <p:spPr>
          <a:xfrm>
            <a:off x="4456411" y="5691222"/>
            <a:ext cx="2004646" cy="11667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4" name="Rektangel 13">
            <a:extLst>
              <a:ext uri="{FF2B5EF4-FFF2-40B4-BE49-F238E27FC236}">
                <a16:creationId xmlns:a16="http://schemas.microsoft.com/office/drawing/2014/main" id="{2758F158-FA1D-DC44-8A3E-0B3296E14DB5}"/>
              </a:ext>
              <a:ext uri="{C183D7F6-B498-43B3-948B-1728B52AA6E4}">
                <adec:decorative xmlns:adec="http://schemas.microsoft.com/office/drawing/2017/decorative" val="1"/>
              </a:ext>
            </a:extLst>
          </p:cNvPr>
          <p:cNvSpPr/>
          <p:nvPr userDrawn="1"/>
        </p:nvSpPr>
        <p:spPr>
          <a:xfrm>
            <a:off x="2223167" y="4687291"/>
            <a:ext cx="2004646" cy="21707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8" name="Rektangel 7">
            <a:extLst>
              <a:ext uri="{FF2B5EF4-FFF2-40B4-BE49-F238E27FC236}">
                <a16:creationId xmlns:a16="http://schemas.microsoft.com/office/drawing/2014/main" id="{022D9FB3-F73A-CB40-A133-C2BEA6217C54}"/>
              </a:ext>
              <a:ext uri="{C183D7F6-B498-43B3-948B-1728B52AA6E4}">
                <adec:decorative xmlns:adec="http://schemas.microsoft.com/office/drawing/2017/decorative" val="1"/>
              </a:ext>
            </a:extLst>
          </p:cNvPr>
          <p:cNvSpPr/>
          <p:nvPr userDrawn="1"/>
        </p:nvSpPr>
        <p:spPr>
          <a:xfrm>
            <a:off x="7510" y="3429001"/>
            <a:ext cx="2004646" cy="3428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215"/>
          </a:p>
        </p:txBody>
      </p:sp>
      <p:sp>
        <p:nvSpPr>
          <p:cNvPr id="16" name="Rubrik 1">
            <a:extLst>
              <a:ext uri="{FF2B5EF4-FFF2-40B4-BE49-F238E27FC236}">
                <a16:creationId xmlns:a16="http://schemas.microsoft.com/office/drawing/2014/main" id="{AB17C627-C9C4-424E-9E7A-F4CE17DE4F24}"/>
              </a:ext>
              <a:ext uri="{C183D7F6-B498-43B3-948B-1728B52AA6E4}">
                <adec:decorative xmlns:adec="http://schemas.microsoft.com/office/drawing/2017/decorative" val="1"/>
              </a:ext>
            </a:extLst>
          </p:cNvPr>
          <p:cNvSpPr>
            <a:spLocks noGrp="1"/>
          </p:cNvSpPr>
          <p:nvPr>
            <p:ph type="title" hasCustomPrompt="1"/>
          </p:nvPr>
        </p:nvSpPr>
        <p:spPr>
          <a:xfrm>
            <a:off x="604172" y="469170"/>
            <a:ext cx="10925627" cy="907193"/>
          </a:xfrm>
        </p:spPr>
        <p:txBody>
          <a:bodyPr/>
          <a:lstStyle>
            <a:lvl1pPr>
              <a:defRPr>
                <a:solidFill>
                  <a:schemeClr val="tx1"/>
                </a:solidFill>
              </a:defRPr>
            </a:lvl1pPr>
          </a:lstStyle>
          <a:p>
            <a:r>
              <a:rPr lang="sv-SE" dirty="0"/>
              <a:t>Kapitelavsnitt 1</a:t>
            </a:r>
          </a:p>
        </p:txBody>
      </p:sp>
    </p:spTree>
    <p:extLst>
      <p:ext uri="{BB962C8B-B14F-4D97-AF65-F5344CB8AC3E}">
        <p14:creationId xmlns:p14="http://schemas.microsoft.com/office/powerpoint/2010/main" val="972125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Platshållare för bildnummer 5">
            <a:extLst>
              <a:ext uri="{FF2B5EF4-FFF2-40B4-BE49-F238E27FC236}">
                <a16:creationId xmlns:a16="http://schemas.microsoft.com/office/drawing/2014/main" id="{8902A812-3138-2747-96FE-F02789348AAF}"/>
              </a:ext>
              <a:ext uri="{C183D7F6-B498-43B3-948B-1728B52AA6E4}">
                <adec:decorative xmlns:adec="http://schemas.microsoft.com/office/drawing/2017/decorative" val="1"/>
              </a:ext>
            </a:extLst>
          </p:cNvPr>
          <p:cNvSpPr>
            <a:spLocks noGrp="1"/>
          </p:cNvSpPr>
          <p:nvPr>
            <p:ph type="sldNum" sz="quarter" idx="4"/>
          </p:nvPr>
        </p:nvSpPr>
        <p:spPr>
          <a:xfrm>
            <a:off x="5734846" y="6355442"/>
            <a:ext cx="722310" cy="313646"/>
          </a:xfrm>
          <a:prstGeom prst="rect">
            <a:avLst/>
          </a:prstGeom>
        </p:spPr>
        <p:txBody>
          <a:bodyPr vert="horz" lIns="91440" tIns="45720" rIns="91440" bIns="45720" rtlCol="0" anchor="b"/>
          <a:lstStyle>
            <a:lvl1pPr algn="ctr">
              <a:defRPr sz="1477">
                <a:solidFill>
                  <a:schemeClr val="tx1">
                    <a:tint val="75000"/>
                  </a:schemeClr>
                </a:solidFill>
              </a:defRPr>
            </a:lvl1pPr>
          </a:lstStyle>
          <a:p>
            <a:fld id="{92452EBA-C90E-2446-83E3-751A44C3BCE0}" type="slidenum">
              <a:rPr lang="sv-SE" smtClean="0"/>
              <a:pPr/>
              <a:t>‹#›</a:t>
            </a:fld>
            <a:endParaRPr lang="sv-SE" dirty="0"/>
          </a:p>
        </p:txBody>
      </p:sp>
      <p:sp>
        <p:nvSpPr>
          <p:cNvPr id="4" name="Platshållare för datum 3">
            <a:extLst>
              <a:ext uri="{FF2B5EF4-FFF2-40B4-BE49-F238E27FC236}">
                <a16:creationId xmlns:a16="http://schemas.microsoft.com/office/drawing/2014/main" id="{75128F6C-0DFD-2940-98CB-13A3680AA9F4}"/>
              </a:ext>
              <a:ext uri="{C183D7F6-B498-43B3-948B-1728B52AA6E4}">
                <adec:decorative xmlns:adec="http://schemas.microsoft.com/office/drawing/2017/decorative" val="1"/>
              </a:ext>
            </a:extLst>
          </p:cNvPr>
          <p:cNvSpPr>
            <a:spLocks noGrp="1"/>
          </p:cNvSpPr>
          <p:nvPr>
            <p:ph type="dt" sz="half" idx="2"/>
          </p:nvPr>
        </p:nvSpPr>
        <p:spPr>
          <a:xfrm>
            <a:off x="587377" y="6343423"/>
            <a:ext cx="1367292" cy="330856"/>
          </a:xfrm>
          <a:prstGeom prst="rect">
            <a:avLst/>
          </a:prstGeom>
        </p:spPr>
        <p:txBody>
          <a:bodyPr vert="horz" lIns="91440" tIns="45720" rIns="91440" bIns="45720" rtlCol="0" anchor="b"/>
          <a:lstStyle>
            <a:lvl1pPr algn="l">
              <a:defRPr sz="1477">
                <a:solidFill>
                  <a:schemeClr val="tx1">
                    <a:tint val="75000"/>
                  </a:schemeClr>
                </a:solidFill>
              </a:defRPr>
            </a:lvl1pPr>
          </a:lstStyle>
          <a:p>
            <a:fld id="{30DE30AE-D41D-1B42-9F9E-DEBE1EF30DEF}" type="datetimeFigureOut">
              <a:rPr lang="sv-SE" smtClean="0"/>
              <a:pPr/>
              <a:t>2023-05-08</a:t>
            </a:fld>
            <a:r>
              <a:rPr lang="sv-SE" dirty="0"/>
              <a:t> |</a:t>
            </a:r>
          </a:p>
        </p:txBody>
      </p:sp>
      <p:sp>
        <p:nvSpPr>
          <p:cNvPr id="5" name="Platshållare för sidfot 4">
            <a:extLst>
              <a:ext uri="{FF2B5EF4-FFF2-40B4-BE49-F238E27FC236}">
                <a16:creationId xmlns:a16="http://schemas.microsoft.com/office/drawing/2014/main" id="{8B693EC0-468C-4449-8EBC-4427049ACCF9}"/>
              </a:ext>
              <a:ext uri="{C183D7F6-B498-43B3-948B-1728B52AA6E4}">
                <adec:decorative xmlns:adec="http://schemas.microsoft.com/office/drawing/2017/decorative" val="1"/>
              </a:ext>
            </a:extLst>
          </p:cNvPr>
          <p:cNvSpPr>
            <a:spLocks noGrp="1"/>
          </p:cNvSpPr>
          <p:nvPr>
            <p:ph type="ftr" sz="quarter" idx="3"/>
          </p:nvPr>
        </p:nvSpPr>
        <p:spPr>
          <a:xfrm>
            <a:off x="1669144" y="6360633"/>
            <a:ext cx="4035084" cy="313646"/>
          </a:xfrm>
          <a:prstGeom prst="rect">
            <a:avLst/>
          </a:prstGeom>
        </p:spPr>
        <p:txBody>
          <a:bodyPr vert="horz" lIns="91440" tIns="45720" rIns="91440" bIns="45720" rtlCol="0" anchor="b"/>
          <a:lstStyle>
            <a:lvl1pPr algn="l">
              <a:defRPr sz="1477">
                <a:solidFill>
                  <a:schemeClr val="tx1">
                    <a:tint val="75000"/>
                  </a:schemeClr>
                </a:solidFill>
              </a:defRPr>
            </a:lvl1pPr>
          </a:lstStyle>
          <a:p>
            <a:r>
              <a:rPr lang="sv-SE" dirty="0"/>
              <a:t>Sidfot</a:t>
            </a:r>
          </a:p>
        </p:txBody>
      </p:sp>
      <p:sp>
        <p:nvSpPr>
          <p:cNvPr id="3" name="Platshållare för text 2">
            <a:extLst>
              <a:ext uri="{FF2B5EF4-FFF2-40B4-BE49-F238E27FC236}">
                <a16:creationId xmlns:a16="http://schemas.microsoft.com/office/drawing/2014/main" id="{7997EC1B-D3DE-F04A-89F2-EF0067EC2F84}"/>
              </a:ext>
            </a:extLst>
          </p:cNvPr>
          <p:cNvSpPr>
            <a:spLocks noGrp="1"/>
          </p:cNvSpPr>
          <p:nvPr>
            <p:ph type="body" idx="1"/>
          </p:nvPr>
        </p:nvSpPr>
        <p:spPr>
          <a:xfrm>
            <a:off x="587375" y="1654176"/>
            <a:ext cx="11017250" cy="4351338"/>
          </a:xfrm>
          <a:prstGeom prst="rect">
            <a:avLst/>
          </a:prstGeom>
        </p:spPr>
        <p:txBody>
          <a:bodyPr vert="horz" lIns="91440" tIns="45720" rIns="91440" bIns="45720" rtlCol="0" anchor="t">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rubrik 1">
            <a:extLst>
              <a:ext uri="{FF2B5EF4-FFF2-40B4-BE49-F238E27FC236}">
                <a16:creationId xmlns:a16="http://schemas.microsoft.com/office/drawing/2014/main" id="{224E4DC8-0EAB-2242-87FE-56DFC43F1F90}"/>
              </a:ext>
            </a:extLst>
          </p:cNvPr>
          <p:cNvSpPr>
            <a:spLocks noGrp="1"/>
          </p:cNvSpPr>
          <p:nvPr>
            <p:ph type="title"/>
          </p:nvPr>
        </p:nvSpPr>
        <p:spPr>
          <a:xfrm>
            <a:off x="587375" y="469170"/>
            <a:ext cx="10925627" cy="907193"/>
          </a:xfrm>
          <a:prstGeom prst="rect">
            <a:avLst/>
          </a:prstGeom>
        </p:spPr>
        <p:txBody>
          <a:bodyPr vert="horz" lIns="91440" tIns="45720" rIns="91440" bIns="45720" rtlCol="0" anchor="t">
            <a:noAutofit/>
          </a:bodyPr>
          <a:lstStyle/>
          <a:p>
            <a:r>
              <a:rPr lang="sv-SE" dirty="0"/>
              <a:t>Rubrik</a:t>
            </a:r>
            <a:br>
              <a:rPr lang="sv-SE" dirty="0"/>
            </a:br>
            <a:r>
              <a:rPr lang="sv-SE" dirty="0"/>
              <a:t>Enkätfabriken</a:t>
            </a:r>
          </a:p>
        </p:txBody>
      </p:sp>
      <p:pic>
        <p:nvPicPr>
          <p:cNvPr id="8" name="Bildobjekt 7">
            <a:extLst>
              <a:ext uri="{FF2B5EF4-FFF2-40B4-BE49-F238E27FC236}">
                <a16:creationId xmlns:a16="http://schemas.microsoft.com/office/drawing/2014/main" id="{5356B593-C20A-CA47-9101-9FCCF321DF5B}"/>
              </a:ext>
            </a:extLst>
          </p:cNvPr>
          <p:cNvPicPr>
            <a:picLocks noChangeAspect="1"/>
          </p:cNvPicPr>
          <p:nvPr userDrawn="1"/>
        </p:nvPicPr>
        <p:blipFill>
          <a:blip r:embed="rId42"/>
          <a:stretch>
            <a:fillRect/>
          </a:stretch>
        </p:blipFill>
        <p:spPr>
          <a:xfrm>
            <a:off x="10201856" y="6281230"/>
            <a:ext cx="1402767" cy="385761"/>
          </a:xfrm>
          <a:prstGeom prst="rect">
            <a:avLst/>
          </a:prstGeom>
        </p:spPr>
      </p:pic>
    </p:spTree>
    <p:extLst>
      <p:ext uri="{BB962C8B-B14F-4D97-AF65-F5344CB8AC3E}">
        <p14:creationId xmlns:p14="http://schemas.microsoft.com/office/powerpoint/2010/main" val="3595170883"/>
      </p:ext>
    </p:extLst>
  </p:cSld>
  <p:clrMap bg1="lt1" tx1="dk1" bg2="lt2" tx2="dk2" accent1="accent1" accent2="accent2" accent3="accent3" accent4="accent4" accent5="accent5" accent6="accent6" hlink="hlink" folHlink="folHlink"/>
  <p:sldLayoutIdLst>
    <p:sldLayoutId id="2147483649" r:id="rId1"/>
    <p:sldLayoutId id="2147483696" r:id="rId2"/>
    <p:sldLayoutId id="2147483665" r:id="rId3"/>
    <p:sldLayoutId id="2147483653" r:id="rId4"/>
    <p:sldLayoutId id="2147483652" r:id="rId5"/>
    <p:sldLayoutId id="2147483660" r:id="rId6"/>
    <p:sldLayoutId id="2147483673" r:id="rId7"/>
    <p:sldLayoutId id="2147483695" r:id="rId8"/>
    <p:sldLayoutId id="2147483674" r:id="rId9"/>
    <p:sldLayoutId id="2147483678" r:id="rId10"/>
    <p:sldLayoutId id="2147483663" r:id="rId11"/>
    <p:sldLayoutId id="2147483666" r:id="rId12"/>
    <p:sldLayoutId id="2147483667" r:id="rId13"/>
    <p:sldLayoutId id="2147483697" r:id="rId14"/>
    <p:sldLayoutId id="2147483687" r:id="rId15"/>
    <p:sldLayoutId id="2147483688" r:id="rId16"/>
    <p:sldLayoutId id="2147483679" r:id="rId17"/>
    <p:sldLayoutId id="2147483683" r:id="rId18"/>
    <p:sldLayoutId id="2147483698" r:id="rId19"/>
    <p:sldLayoutId id="2147483689" r:id="rId20"/>
    <p:sldLayoutId id="2147483692" r:id="rId21"/>
    <p:sldLayoutId id="2147483680" r:id="rId22"/>
    <p:sldLayoutId id="2147483684" r:id="rId23"/>
    <p:sldLayoutId id="2147483699" r:id="rId24"/>
    <p:sldLayoutId id="2147483690" r:id="rId25"/>
    <p:sldLayoutId id="2147483693" r:id="rId26"/>
    <p:sldLayoutId id="2147483681" r:id="rId27"/>
    <p:sldLayoutId id="2147483685" r:id="rId28"/>
    <p:sldLayoutId id="2147483700" r:id="rId29"/>
    <p:sldLayoutId id="2147483691" r:id="rId30"/>
    <p:sldLayoutId id="2147483694" r:id="rId31"/>
    <p:sldLayoutId id="2147483682" r:id="rId32"/>
    <p:sldLayoutId id="2147483686" r:id="rId33"/>
    <p:sldLayoutId id="2147483657" r:id="rId34"/>
    <p:sldLayoutId id="2147483658" r:id="rId35"/>
    <p:sldLayoutId id="2147483659" r:id="rId36"/>
    <p:sldLayoutId id="2147483742" r:id="rId37"/>
    <p:sldLayoutId id="2147483743" r:id="rId38"/>
    <p:sldLayoutId id="2147483745" r:id="rId39"/>
    <p:sldLayoutId id="2147483746" r:id="rId40"/>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1125472" rtl="0" eaLnBrk="1" latinLnBrk="0" hangingPunct="1">
        <a:lnSpc>
          <a:spcPct val="90000"/>
        </a:lnSpc>
        <a:spcBef>
          <a:spcPct val="0"/>
        </a:spcBef>
        <a:buNone/>
        <a:defRPr sz="3446" b="1" kern="1200">
          <a:solidFill>
            <a:schemeClr val="tx1"/>
          </a:solidFill>
          <a:latin typeface="+mj-lt"/>
          <a:ea typeface="Verdana" panose="020B0604030504040204" pitchFamily="34" charset="0"/>
          <a:cs typeface="Verdana" panose="020B0604030504040204" pitchFamily="34" charset="0"/>
        </a:defRPr>
      </a:lvl1pPr>
    </p:titleStyle>
    <p:bodyStyle>
      <a:lvl1pPr marL="281368" indent="-281368" algn="l" defTabSz="1125472" rtl="0" eaLnBrk="1" latinLnBrk="0" hangingPunct="1">
        <a:lnSpc>
          <a:spcPct val="90000"/>
        </a:lnSpc>
        <a:spcBef>
          <a:spcPts val="1232"/>
        </a:spcBef>
        <a:buClr>
          <a:schemeClr val="accent2"/>
        </a:buClr>
        <a:buSzPct val="120000"/>
        <a:buFont typeface="Arial" panose="020B0604020202020204" pitchFamily="34" charset="0"/>
        <a:buChar char="•"/>
        <a:defRPr sz="2462" kern="1200">
          <a:solidFill>
            <a:schemeClr val="tx1"/>
          </a:solidFill>
          <a:latin typeface="+mj-lt"/>
          <a:ea typeface="Verdana" panose="020B0604030504040204" pitchFamily="34" charset="0"/>
          <a:cs typeface="Verdana" panose="020B0604030504040204" pitchFamily="34" charset="0"/>
        </a:defRPr>
      </a:lvl1pPr>
      <a:lvl2pPr marL="844105" indent="-281368" algn="l" defTabSz="1125472" rtl="0" eaLnBrk="1" latinLnBrk="0" hangingPunct="1">
        <a:lnSpc>
          <a:spcPct val="90000"/>
        </a:lnSpc>
        <a:spcBef>
          <a:spcPts val="615"/>
        </a:spcBef>
        <a:buClr>
          <a:schemeClr val="accent2"/>
        </a:buClr>
        <a:buFont typeface="Systemtypsnitt normalt"/>
        <a:buChar char="–"/>
        <a:defRPr sz="2215" kern="1200">
          <a:solidFill>
            <a:schemeClr val="tx1"/>
          </a:solidFill>
          <a:latin typeface="+mj-lt"/>
          <a:ea typeface="Verdana" panose="020B0604030504040204" pitchFamily="34" charset="0"/>
          <a:cs typeface="Verdana" panose="020B0604030504040204" pitchFamily="34" charset="0"/>
        </a:defRPr>
      </a:lvl2pPr>
      <a:lvl3pPr marL="1406840" indent="-281368" algn="l" defTabSz="1125472" rtl="0" eaLnBrk="1" latinLnBrk="0" hangingPunct="1">
        <a:lnSpc>
          <a:spcPct val="90000"/>
        </a:lnSpc>
        <a:spcBef>
          <a:spcPts val="615"/>
        </a:spcBef>
        <a:buClr>
          <a:schemeClr val="accent2"/>
        </a:buClr>
        <a:buFont typeface="Systemtypsnitt normalt"/>
        <a:buChar char="–"/>
        <a:defRPr sz="1969" kern="1200">
          <a:solidFill>
            <a:schemeClr val="tx1"/>
          </a:solidFill>
          <a:latin typeface="+mj-lt"/>
          <a:ea typeface="Verdana" panose="020B0604030504040204" pitchFamily="34" charset="0"/>
          <a:cs typeface="Verdana" panose="020B0604030504040204" pitchFamily="34" charset="0"/>
        </a:defRPr>
      </a:lvl3pPr>
      <a:lvl4pPr marL="2039909" indent="-351701" algn="l" defTabSz="1125472" rtl="0" eaLnBrk="1" latinLnBrk="0" hangingPunct="1">
        <a:lnSpc>
          <a:spcPct val="90000"/>
        </a:lnSpc>
        <a:spcBef>
          <a:spcPts val="615"/>
        </a:spcBef>
        <a:buClr>
          <a:schemeClr val="accent2"/>
        </a:buClr>
        <a:buFont typeface="Courier New" panose="02070309020205020404" pitchFamily="49" charset="0"/>
        <a:buChar char="o"/>
        <a:defRPr sz="1724" kern="1200">
          <a:solidFill>
            <a:schemeClr val="tx1"/>
          </a:solidFill>
          <a:latin typeface="+mj-lt"/>
          <a:ea typeface="Verdana" panose="020B0604030504040204" pitchFamily="34" charset="0"/>
          <a:cs typeface="Verdana" panose="020B0604030504040204" pitchFamily="34" charset="0"/>
        </a:defRPr>
      </a:lvl4pPr>
      <a:lvl5pPr marL="2532312" indent="-281368" algn="l" defTabSz="1125472" rtl="0" eaLnBrk="1" latinLnBrk="0" hangingPunct="1">
        <a:lnSpc>
          <a:spcPct val="90000"/>
        </a:lnSpc>
        <a:spcBef>
          <a:spcPts val="615"/>
        </a:spcBef>
        <a:buClr>
          <a:schemeClr val="accent2"/>
        </a:buClr>
        <a:buFont typeface="Courier New" panose="02070309020205020404" pitchFamily="49" charset="0"/>
        <a:buChar char="o"/>
        <a:defRPr sz="1724" kern="1200">
          <a:solidFill>
            <a:schemeClr val="tx1"/>
          </a:solidFill>
          <a:latin typeface="+mj-lt"/>
          <a:ea typeface="Verdana" panose="020B0604030504040204" pitchFamily="34" charset="0"/>
          <a:cs typeface="Verdana" panose="020B0604030504040204" pitchFamily="34" charset="0"/>
        </a:defRPr>
      </a:lvl5pPr>
      <a:lvl6pPr marL="3095047"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6pPr>
      <a:lvl7pPr marL="3657784"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7pPr>
      <a:lvl8pPr marL="4220519"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8pPr>
      <a:lvl9pPr marL="4783256"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9pPr>
    </p:bodyStyle>
    <p:otherStyle>
      <a:defPPr>
        <a:defRPr lang="sv-SE"/>
      </a:defPPr>
      <a:lvl1pPr marL="0" algn="l" defTabSz="1125472" rtl="0" eaLnBrk="1" latinLnBrk="0" hangingPunct="1">
        <a:defRPr sz="2217" kern="1200">
          <a:solidFill>
            <a:schemeClr val="tx1"/>
          </a:solidFill>
          <a:latin typeface="+mn-lt"/>
          <a:ea typeface="+mn-ea"/>
          <a:cs typeface="+mn-cs"/>
        </a:defRPr>
      </a:lvl1pPr>
      <a:lvl2pPr marL="562735" algn="l" defTabSz="1125472" rtl="0" eaLnBrk="1" latinLnBrk="0" hangingPunct="1">
        <a:defRPr sz="2217" kern="1200">
          <a:solidFill>
            <a:schemeClr val="tx1"/>
          </a:solidFill>
          <a:latin typeface="+mn-lt"/>
          <a:ea typeface="+mn-ea"/>
          <a:cs typeface="+mn-cs"/>
        </a:defRPr>
      </a:lvl2pPr>
      <a:lvl3pPr marL="1125472" algn="l" defTabSz="1125472" rtl="0" eaLnBrk="1" latinLnBrk="0" hangingPunct="1">
        <a:defRPr sz="2217" kern="1200">
          <a:solidFill>
            <a:schemeClr val="tx1"/>
          </a:solidFill>
          <a:latin typeface="+mn-lt"/>
          <a:ea typeface="+mn-ea"/>
          <a:cs typeface="+mn-cs"/>
        </a:defRPr>
      </a:lvl3pPr>
      <a:lvl4pPr marL="1688207" algn="l" defTabSz="1125472" rtl="0" eaLnBrk="1" latinLnBrk="0" hangingPunct="1">
        <a:defRPr sz="2217" kern="1200">
          <a:solidFill>
            <a:schemeClr val="tx1"/>
          </a:solidFill>
          <a:latin typeface="+mn-lt"/>
          <a:ea typeface="+mn-ea"/>
          <a:cs typeface="+mn-cs"/>
        </a:defRPr>
      </a:lvl4pPr>
      <a:lvl5pPr marL="2250944" algn="l" defTabSz="1125472" rtl="0" eaLnBrk="1" latinLnBrk="0" hangingPunct="1">
        <a:defRPr sz="2217" kern="1200">
          <a:solidFill>
            <a:schemeClr val="tx1"/>
          </a:solidFill>
          <a:latin typeface="+mn-lt"/>
          <a:ea typeface="+mn-ea"/>
          <a:cs typeface="+mn-cs"/>
        </a:defRPr>
      </a:lvl5pPr>
      <a:lvl6pPr marL="2813679" algn="l" defTabSz="1125472" rtl="0" eaLnBrk="1" latinLnBrk="0" hangingPunct="1">
        <a:defRPr sz="2217" kern="1200">
          <a:solidFill>
            <a:schemeClr val="tx1"/>
          </a:solidFill>
          <a:latin typeface="+mn-lt"/>
          <a:ea typeface="+mn-ea"/>
          <a:cs typeface="+mn-cs"/>
        </a:defRPr>
      </a:lvl6pPr>
      <a:lvl7pPr marL="3376415" algn="l" defTabSz="1125472" rtl="0" eaLnBrk="1" latinLnBrk="0" hangingPunct="1">
        <a:defRPr sz="2217" kern="1200">
          <a:solidFill>
            <a:schemeClr val="tx1"/>
          </a:solidFill>
          <a:latin typeface="+mn-lt"/>
          <a:ea typeface="+mn-ea"/>
          <a:cs typeface="+mn-cs"/>
        </a:defRPr>
      </a:lvl7pPr>
      <a:lvl8pPr marL="3939151" algn="l" defTabSz="1125472" rtl="0" eaLnBrk="1" latinLnBrk="0" hangingPunct="1">
        <a:defRPr sz="2217" kern="1200">
          <a:solidFill>
            <a:schemeClr val="tx1"/>
          </a:solidFill>
          <a:latin typeface="+mn-lt"/>
          <a:ea typeface="+mn-ea"/>
          <a:cs typeface="+mn-cs"/>
        </a:defRPr>
      </a:lvl8pPr>
      <a:lvl9pPr marL="4501886" algn="l" defTabSz="1125472" rtl="0" eaLnBrk="1" latinLnBrk="0" hangingPunct="1">
        <a:defRPr sz="221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1" userDrawn="1">
          <p15:clr>
            <a:srgbClr val="F26B43"/>
          </p15:clr>
        </p15:guide>
        <p15:guide id="2" pos="7514" userDrawn="1">
          <p15:clr>
            <a:srgbClr val="F26B43"/>
          </p15:clr>
        </p15:guide>
        <p15:guide id="3" pos="166" userDrawn="1">
          <p15:clr>
            <a:srgbClr val="F26B43"/>
          </p15:clr>
        </p15:guide>
        <p15:guide id="4" orient="horz" pos="119" userDrawn="1">
          <p15:clr>
            <a:srgbClr val="F26B43"/>
          </p15:clr>
        </p15:guide>
        <p15:guide id="5" orient="horz" pos="278" userDrawn="1">
          <p15:clr>
            <a:srgbClr val="F26B43"/>
          </p15:clr>
        </p15:guide>
        <p15:guide id="6" orient="horz" pos="867" userDrawn="1">
          <p15:clr>
            <a:srgbClr val="F26B43"/>
          </p15:clr>
        </p15:guide>
        <p15:guide id="7" pos="370" userDrawn="1">
          <p15:clr>
            <a:srgbClr val="F26B43"/>
          </p15:clr>
        </p15:guide>
        <p15:guide id="8" orient="horz" pos="1026" userDrawn="1">
          <p15:clr>
            <a:srgbClr val="F26B43"/>
          </p15:clr>
        </p15:guide>
        <p15:guide id="9" pos="7310" userDrawn="1">
          <p15:clr>
            <a:srgbClr val="F26B43"/>
          </p15:clr>
        </p15:guide>
        <p15:guide id="10" orient="horz" pos="3997" userDrawn="1">
          <p15:clr>
            <a:srgbClr val="F26B43"/>
          </p15:clr>
        </p15:guide>
        <p15:guide id="11" orient="horz" pos="379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2BEE100-A72E-F145-9741-8B2DDB93B54F}"/>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10237333" y="6236705"/>
            <a:ext cx="1688842" cy="432383"/>
          </a:xfrm>
          <a:prstGeom prst="rect">
            <a:avLst/>
          </a:prstGeom>
        </p:spPr>
      </p:pic>
      <p:sp>
        <p:nvSpPr>
          <p:cNvPr id="6" name="Platshållare för bildnummer 5">
            <a:extLst>
              <a:ext uri="{FF2B5EF4-FFF2-40B4-BE49-F238E27FC236}">
                <a16:creationId xmlns:a16="http://schemas.microsoft.com/office/drawing/2014/main" id="{8902A812-3138-2747-96FE-F02789348AAF}"/>
              </a:ext>
              <a:ext uri="{C183D7F6-B498-43B3-948B-1728B52AA6E4}">
                <adec:decorative xmlns:adec="http://schemas.microsoft.com/office/drawing/2017/decorative" val="1"/>
              </a:ext>
            </a:extLst>
          </p:cNvPr>
          <p:cNvSpPr>
            <a:spLocks noGrp="1"/>
          </p:cNvSpPr>
          <p:nvPr>
            <p:ph type="sldNum" sz="quarter" idx="4"/>
          </p:nvPr>
        </p:nvSpPr>
        <p:spPr>
          <a:xfrm>
            <a:off x="5734846" y="6355442"/>
            <a:ext cx="722310" cy="313646"/>
          </a:xfrm>
          <a:prstGeom prst="rect">
            <a:avLst/>
          </a:prstGeom>
        </p:spPr>
        <p:txBody>
          <a:bodyPr vert="horz" lIns="91440" tIns="45720" rIns="91440" bIns="45720" rtlCol="0" anchor="b"/>
          <a:lstStyle>
            <a:lvl1pPr algn="ctr">
              <a:defRPr sz="1477">
                <a:solidFill>
                  <a:schemeClr val="tx1">
                    <a:tint val="75000"/>
                  </a:schemeClr>
                </a:solidFill>
              </a:defRPr>
            </a:lvl1pPr>
          </a:lstStyle>
          <a:p>
            <a:fld id="{92452EBA-C90E-2446-83E3-751A44C3BCE0}" type="slidenum">
              <a:rPr lang="sv-SE" smtClean="0"/>
              <a:pPr/>
              <a:t>‹#›</a:t>
            </a:fld>
            <a:endParaRPr lang="sv-SE" dirty="0"/>
          </a:p>
        </p:txBody>
      </p:sp>
      <p:sp>
        <p:nvSpPr>
          <p:cNvPr id="4" name="Platshållare för datum 3">
            <a:extLst>
              <a:ext uri="{FF2B5EF4-FFF2-40B4-BE49-F238E27FC236}">
                <a16:creationId xmlns:a16="http://schemas.microsoft.com/office/drawing/2014/main" id="{75128F6C-0DFD-2940-98CB-13A3680AA9F4}"/>
              </a:ext>
              <a:ext uri="{C183D7F6-B498-43B3-948B-1728B52AA6E4}">
                <adec:decorative xmlns:adec="http://schemas.microsoft.com/office/drawing/2017/decorative" val="1"/>
              </a:ext>
            </a:extLst>
          </p:cNvPr>
          <p:cNvSpPr>
            <a:spLocks noGrp="1"/>
          </p:cNvSpPr>
          <p:nvPr>
            <p:ph type="dt" sz="half" idx="2"/>
          </p:nvPr>
        </p:nvSpPr>
        <p:spPr>
          <a:xfrm>
            <a:off x="587377" y="6343423"/>
            <a:ext cx="1367292" cy="330856"/>
          </a:xfrm>
          <a:prstGeom prst="rect">
            <a:avLst/>
          </a:prstGeom>
        </p:spPr>
        <p:txBody>
          <a:bodyPr vert="horz" lIns="91440" tIns="45720" rIns="91440" bIns="45720" rtlCol="0" anchor="b"/>
          <a:lstStyle>
            <a:lvl1pPr algn="l">
              <a:defRPr sz="1477">
                <a:solidFill>
                  <a:schemeClr val="tx1">
                    <a:tint val="75000"/>
                  </a:schemeClr>
                </a:solidFill>
              </a:defRPr>
            </a:lvl1pPr>
          </a:lstStyle>
          <a:p>
            <a:fld id="{30DE30AE-D41D-1B42-9F9E-DEBE1EF30DEF}" type="datetimeFigureOut">
              <a:rPr lang="sv-SE" smtClean="0"/>
              <a:pPr/>
              <a:t>2023-05-08</a:t>
            </a:fld>
            <a:r>
              <a:rPr lang="sv-SE" dirty="0"/>
              <a:t> |</a:t>
            </a:r>
          </a:p>
        </p:txBody>
      </p:sp>
      <p:sp>
        <p:nvSpPr>
          <p:cNvPr id="5" name="Platshållare för sidfot 4">
            <a:extLst>
              <a:ext uri="{FF2B5EF4-FFF2-40B4-BE49-F238E27FC236}">
                <a16:creationId xmlns:a16="http://schemas.microsoft.com/office/drawing/2014/main" id="{8B693EC0-468C-4449-8EBC-4427049ACCF9}"/>
              </a:ext>
              <a:ext uri="{C183D7F6-B498-43B3-948B-1728B52AA6E4}">
                <adec:decorative xmlns:adec="http://schemas.microsoft.com/office/drawing/2017/decorative" val="1"/>
              </a:ext>
            </a:extLst>
          </p:cNvPr>
          <p:cNvSpPr>
            <a:spLocks noGrp="1"/>
          </p:cNvSpPr>
          <p:nvPr>
            <p:ph type="ftr" sz="quarter" idx="3"/>
          </p:nvPr>
        </p:nvSpPr>
        <p:spPr>
          <a:xfrm>
            <a:off x="1669144" y="6360633"/>
            <a:ext cx="4035084" cy="313646"/>
          </a:xfrm>
          <a:prstGeom prst="rect">
            <a:avLst/>
          </a:prstGeom>
        </p:spPr>
        <p:txBody>
          <a:bodyPr vert="horz" lIns="91440" tIns="45720" rIns="91440" bIns="45720" rtlCol="0" anchor="b"/>
          <a:lstStyle>
            <a:lvl1pPr algn="l">
              <a:defRPr sz="1477">
                <a:solidFill>
                  <a:schemeClr val="tx1">
                    <a:tint val="75000"/>
                  </a:schemeClr>
                </a:solidFill>
              </a:defRPr>
            </a:lvl1pPr>
          </a:lstStyle>
          <a:p>
            <a:r>
              <a:rPr lang="sv-SE" dirty="0"/>
              <a:t>Sidfot</a:t>
            </a:r>
          </a:p>
        </p:txBody>
      </p:sp>
      <p:sp>
        <p:nvSpPr>
          <p:cNvPr id="3" name="Platshållare för text 2">
            <a:extLst>
              <a:ext uri="{FF2B5EF4-FFF2-40B4-BE49-F238E27FC236}">
                <a16:creationId xmlns:a16="http://schemas.microsoft.com/office/drawing/2014/main" id="{7997EC1B-D3DE-F04A-89F2-EF0067EC2F84}"/>
              </a:ext>
            </a:extLst>
          </p:cNvPr>
          <p:cNvSpPr>
            <a:spLocks noGrp="1"/>
          </p:cNvSpPr>
          <p:nvPr>
            <p:ph type="body" idx="1"/>
          </p:nvPr>
        </p:nvSpPr>
        <p:spPr>
          <a:xfrm>
            <a:off x="587375" y="1654176"/>
            <a:ext cx="11017250" cy="4351338"/>
          </a:xfrm>
          <a:prstGeom prst="rect">
            <a:avLst/>
          </a:prstGeom>
        </p:spPr>
        <p:txBody>
          <a:bodyPr vert="horz" lIns="91440" tIns="45720" rIns="91440" bIns="45720" rtlCol="0" anchor="t">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rubrik 1">
            <a:extLst>
              <a:ext uri="{FF2B5EF4-FFF2-40B4-BE49-F238E27FC236}">
                <a16:creationId xmlns:a16="http://schemas.microsoft.com/office/drawing/2014/main" id="{224E4DC8-0EAB-2242-87FE-56DFC43F1F90}"/>
              </a:ext>
            </a:extLst>
          </p:cNvPr>
          <p:cNvSpPr>
            <a:spLocks noGrp="1"/>
          </p:cNvSpPr>
          <p:nvPr>
            <p:ph type="title"/>
          </p:nvPr>
        </p:nvSpPr>
        <p:spPr>
          <a:xfrm>
            <a:off x="587375" y="469170"/>
            <a:ext cx="10925627" cy="907193"/>
          </a:xfrm>
          <a:prstGeom prst="rect">
            <a:avLst/>
          </a:prstGeom>
        </p:spPr>
        <p:txBody>
          <a:bodyPr vert="horz" lIns="91440" tIns="45720" rIns="91440" bIns="45720" rtlCol="0" anchor="t">
            <a:noAutofit/>
          </a:bodyPr>
          <a:lstStyle/>
          <a:p>
            <a:r>
              <a:rPr lang="sv-SE" dirty="0"/>
              <a:t>Rubrik</a:t>
            </a:r>
            <a:br>
              <a:rPr lang="sv-SE" dirty="0"/>
            </a:br>
            <a:r>
              <a:rPr lang="sv-SE" dirty="0"/>
              <a:t>Enkätfabriken</a:t>
            </a:r>
          </a:p>
        </p:txBody>
      </p:sp>
    </p:spTree>
    <p:extLst>
      <p:ext uri="{BB962C8B-B14F-4D97-AF65-F5344CB8AC3E}">
        <p14:creationId xmlns:p14="http://schemas.microsoft.com/office/powerpoint/2010/main" val="2238401301"/>
      </p:ext>
    </p:extLst>
  </p:cSld>
  <p:clrMap bg1="lt1" tx1="dk1" bg2="lt2" tx2="dk2" accent1="accent1" accent2="accent2" accent3="accent3" accent4="accent4" accent5="accent5" accent6="accent6" hlink="hlink" folHlink="folHlink"/>
  <p:sldLayoutIdLst>
    <p:sldLayoutId id="2147483740" r:id="rId1"/>
    <p:sldLayoutId id="2147483741"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1125472" rtl="0" eaLnBrk="1" latinLnBrk="0" hangingPunct="1">
        <a:lnSpc>
          <a:spcPct val="90000"/>
        </a:lnSpc>
        <a:spcBef>
          <a:spcPct val="0"/>
        </a:spcBef>
        <a:buNone/>
        <a:defRPr sz="3446" b="1" kern="1200">
          <a:solidFill>
            <a:schemeClr val="tx1"/>
          </a:solidFill>
          <a:latin typeface="+mj-lt"/>
          <a:ea typeface="Verdana" panose="020B0604030504040204" pitchFamily="34" charset="0"/>
          <a:cs typeface="Verdana" panose="020B0604030504040204" pitchFamily="34" charset="0"/>
        </a:defRPr>
      </a:lvl1pPr>
    </p:titleStyle>
    <p:bodyStyle>
      <a:lvl1pPr marL="281368" indent="-281368" algn="l" defTabSz="1125472" rtl="0" eaLnBrk="1" latinLnBrk="0" hangingPunct="1">
        <a:lnSpc>
          <a:spcPct val="90000"/>
        </a:lnSpc>
        <a:spcBef>
          <a:spcPts val="1232"/>
        </a:spcBef>
        <a:buClr>
          <a:schemeClr val="accent2"/>
        </a:buClr>
        <a:buSzPct val="120000"/>
        <a:buFont typeface="Arial" panose="020B0604020202020204" pitchFamily="34" charset="0"/>
        <a:buChar char="•"/>
        <a:defRPr sz="2462" kern="1200">
          <a:solidFill>
            <a:schemeClr val="tx1"/>
          </a:solidFill>
          <a:latin typeface="+mj-lt"/>
          <a:ea typeface="Verdana" panose="020B0604030504040204" pitchFamily="34" charset="0"/>
          <a:cs typeface="Verdana" panose="020B0604030504040204" pitchFamily="34" charset="0"/>
        </a:defRPr>
      </a:lvl1pPr>
      <a:lvl2pPr marL="844105" indent="-281368" algn="l" defTabSz="1125472" rtl="0" eaLnBrk="1" latinLnBrk="0" hangingPunct="1">
        <a:lnSpc>
          <a:spcPct val="90000"/>
        </a:lnSpc>
        <a:spcBef>
          <a:spcPts val="615"/>
        </a:spcBef>
        <a:buClr>
          <a:schemeClr val="accent2"/>
        </a:buClr>
        <a:buFont typeface="Systemtypsnitt normalt"/>
        <a:buChar char="–"/>
        <a:defRPr sz="2215" kern="1200">
          <a:solidFill>
            <a:schemeClr val="tx1"/>
          </a:solidFill>
          <a:latin typeface="+mj-lt"/>
          <a:ea typeface="Verdana" panose="020B0604030504040204" pitchFamily="34" charset="0"/>
          <a:cs typeface="Verdana" panose="020B0604030504040204" pitchFamily="34" charset="0"/>
        </a:defRPr>
      </a:lvl2pPr>
      <a:lvl3pPr marL="1406840" indent="-281368" algn="l" defTabSz="1125472" rtl="0" eaLnBrk="1" latinLnBrk="0" hangingPunct="1">
        <a:lnSpc>
          <a:spcPct val="90000"/>
        </a:lnSpc>
        <a:spcBef>
          <a:spcPts val="615"/>
        </a:spcBef>
        <a:buClr>
          <a:schemeClr val="accent2"/>
        </a:buClr>
        <a:buFont typeface="Systemtypsnitt normalt"/>
        <a:buChar char="–"/>
        <a:defRPr sz="1969" kern="1200">
          <a:solidFill>
            <a:schemeClr val="tx1"/>
          </a:solidFill>
          <a:latin typeface="+mj-lt"/>
          <a:ea typeface="Verdana" panose="020B0604030504040204" pitchFamily="34" charset="0"/>
          <a:cs typeface="Verdana" panose="020B0604030504040204" pitchFamily="34" charset="0"/>
        </a:defRPr>
      </a:lvl3pPr>
      <a:lvl4pPr marL="2039909" indent="-351701" algn="l" defTabSz="1125472" rtl="0" eaLnBrk="1" latinLnBrk="0" hangingPunct="1">
        <a:lnSpc>
          <a:spcPct val="90000"/>
        </a:lnSpc>
        <a:spcBef>
          <a:spcPts val="615"/>
        </a:spcBef>
        <a:buClr>
          <a:schemeClr val="accent2"/>
        </a:buClr>
        <a:buFont typeface="Courier New" panose="02070309020205020404" pitchFamily="49" charset="0"/>
        <a:buChar char="o"/>
        <a:defRPr sz="1724" kern="1200">
          <a:solidFill>
            <a:schemeClr val="tx1"/>
          </a:solidFill>
          <a:latin typeface="+mj-lt"/>
          <a:ea typeface="Verdana" panose="020B0604030504040204" pitchFamily="34" charset="0"/>
          <a:cs typeface="Verdana" panose="020B0604030504040204" pitchFamily="34" charset="0"/>
        </a:defRPr>
      </a:lvl4pPr>
      <a:lvl5pPr marL="2532312" indent="-281368" algn="l" defTabSz="1125472" rtl="0" eaLnBrk="1" latinLnBrk="0" hangingPunct="1">
        <a:lnSpc>
          <a:spcPct val="90000"/>
        </a:lnSpc>
        <a:spcBef>
          <a:spcPts val="615"/>
        </a:spcBef>
        <a:buClr>
          <a:schemeClr val="accent2"/>
        </a:buClr>
        <a:buFont typeface="Courier New" panose="02070309020205020404" pitchFamily="49" charset="0"/>
        <a:buChar char="o"/>
        <a:defRPr sz="1724" kern="1200">
          <a:solidFill>
            <a:schemeClr val="tx1"/>
          </a:solidFill>
          <a:latin typeface="+mj-lt"/>
          <a:ea typeface="Verdana" panose="020B0604030504040204" pitchFamily="34" charset="0"/>
          <a:cs typeface="Verdana" panose="020B0604030504040204" pitchFamily="34" charset="0"/>
        </a:defRPr>
      </a:lvl5pPr>
      <a:lvl6pPr marL="3095047"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6pPr>
      <a:lvl7pPr marL="3657784"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7pPr>
      <a:lvl8pPr marL="4220519"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8pPr>
      <a:lvl9pPr marL="4783256" indent="-281368" algn="l" defTabSz="1125472" rtl="0" eaLnBrk="1" latinLnBrk="0" hangingPunct="1">
        <a:lnSpc>
          <a:spcPct val="90000"/>
        </a:lnSpc>
        <a:spcBef>
          <a:spcPts val="615"/>
        </a:spcBef>
        <a:buFont typeface="Arial" panose="020B0604020202020204" pitchFamily="34" charset="0"/>
        <a:buChar char="•"/>
        <a:defRPr sz="2217" kern="1200">
          <a:solidFill>
            <a:schemeClr val="tx1"/>
          </a:solidFill>
          <a:latin typeface="+mn-lt"/>
          <a:ea typeface="+mn-ea"/>
          <a:cs typeface="+mn-cs"/>
        </a:defRPr>
      </a:lvl9pPr>
    </p:bodyStyle>
    <p:otherStyle>
      <a:defPPr>
        <a:defRPr lang="sv-SE"/>
      </a:defPPr>
      <a:lvl1pPr marL="0" algn="l" defTabSz="1125472" rtl="0" eaLnBrk="1" latinLnBrk="0" hangingPunct="1">
        <a:defRPr sz="2217" kern="1200">
          <a:solidFill>
            <a:schemeClr val="tx1"/>
          </a:solidFill>
          <a:latin typeface="+mn-lt"/>
          <a:ea typeface="+mn-ea"/>
          <a:cs typeface="+mn-cs"/>
        </a:defRPr>
      </a:lvl1pPr>
      <a:lvl2pPr marL="562735" algn="l" defTabSz="1125472" rtl="0" eaLnBrk="1" latinLnBrk="0" hangingPunct="1">
        <a:defRPr sz="2217" kern="1200">
          <a:solidFill>
            <a:schemeClr val="tx1"/>
          </a:solidFill>
          <a:latin typeface="+mn-lt"/>
          <a:ea typeface="+mn-ea"/>
          <a:cs typeface="+mn-cs"/>
        </a:defRPr>
      </a:lvl2pPr>
      <a:lvl3pPr marL="1125472" algn="l" defTabSz="1125472" rtl="0" eaLnBrk="1" latinLnBrk="0" hangingPunct="1">
        <a:defRPr sz="2217" kern="1200">
          <a:solidFill>
            <a:schemeClr val="tx1"/>
          </a:solidFill>
          <a:latin typeface="+mn-lt"/>
          <a:ea typeface="+mn-ea"/>
          <a:cs typeface="+mn-cs"/>
        </a:defRPr>
      </a:lvl3pPr>
      <a:lvl4pPr marL="1688207" algn="l" defTabSz="1125472" rtl="0" eaLnBrk="1" latinLnBrk="0" hangingPunct="1">
        <a:defRPr sz="2217" kern="1200">
          <a:solidFill>
            <a:schemeClr val="tx1"/>
          </a:solidFill>
          <a:latin typeface="+mn-lt"/>
          <a:ea typeface="+mn-ea"/>
          <a:cs typeface="+mn-cs"/>
        </a:defRPr>
      </a:lvl4pPr>
      <a:lvl5pPr marL="2250944" algn="l" defTabSz="1125472" rtl="0" eaLnBrk="1" latinLnBrk="0" hangingPunct="1">
        <a:defRPr sz="2217" kern="1200">
          <a:solidFill>
            <a:schemeClr val="tx1"/>
          </a:solidFill>
          <a:latin typeface="+mn-lt"/>
          <a:ea typeface="+mn-ea"/>
          <a:cs typeface="+mn-cs"/>
        </a:defRPr>
      </a:lvl5pPr>
      <a:lvl6pPr marL="2813679" algn="l" defTabSz="1125472" rtl="0" eaLnBrk="1" latinLnBrk="0" hangingPunct="1">
        <a:defRPr sz="2217" kern="1200">
          <a:solidFill>
            <a:schemeClr val="tx1"/>
          </a:solidFill>
          <a:latin typeface="+mn-lt"/>
          <a:ea typeface="+mn-ea"/>
          <a:cs typeface="+mn-cs"/>
        </a:defRPr>
      </a:lvl6pPr>
      <a:lvl7pPr marL="3376415" algn="l" defTabSz="1125472" rtl="0" eaLnBrk="1" latinLnBrk="0" hangingPunct="1">
        <a:defRPr sz="2217" kern="1200">
          <a:solidFill>
            <a:schemeClr val="tx1"/>
          </a:solidFill>
          <a:latin typeface="+mn-lt"/>
          <a:ea typeface="+mn-ea"/>
          <a:cs typeface="+mn-cs"/>
        </a:defRPr>
      </a:lvl7pPr>
      <a:lvl8pPr marL="3939151" algn="l" defTabSz="1125472" rtl="0" eaLnBrk="1" latinLnBrk="0" hangingPunct="1">
        <a:defRPr sz="2217" kern="1200">
          <a:solidFill>
            <a:schemeClr val="tx1"/>
          </a:solidFill>
          <a:latin typeface="+mn-lt"/>
          <a:ea typeface="+mn-ea"/>
          <a:cs typeface="+mn-cs"/>
        </a:defRPr>
      </a:lvl8pPr>
      <a:lvl9pPr marL="4501886" algn="l" defTabSz="1125472" rtl="0" eaLnBrk="1" latinLnBrk="0" hangingPunct="1">
        <a:defRPr sz="221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1" userDrawn="1">
          <p15:clr>
            <a:srgbClr val="F26B43"/>
          </p15:clr>
        </p15:guide>
        <p15:guide id="2" pos="7514" userDrawn="1">
          <p15:clr>
            <a:srgbClr val="F26B43"/>
          </p15:clr>
        </p15:guide>
        <p15:guide id="3" pos="166" userDrawn="1">
          <p15:clr>
            <a:srgbClr val="F26B43"/>
          </p15:clr>
        </p15:guide>
        <p15:guide id="4" orient="horz" pos="119" userDrawn="1">
          <p15:clr>
            <a:srgbClr val="F26B43"/>
          </p15:clr>
        </p15:guide>
        <p15:guide id="5" orient="horz" pos="278" userDrawn="1">
          <p15:clr>
            <a:srgbClr val="F26B43"/>
          </p15:clr>
        </p15:guide>
        <p15:guide id="6" orient="horz" pos="867" userDrawn="1">
          <p15:clr>
            <a:srgbClr val="F26B43"/>
          </p15:clr>
        </p15:guide>
        <p15:guide id="7" pos="370" userDrawn="1">
          <p15:clr>
            <a:srgbClr val="F26B43"/>
          </p15:clr>
        </p15:guide>
        <p15:guide id="8" orient="horz" pos="1026" userDrawn="1">
          <p15:clr>
            <a:srgbClr val="F26B43"/>
          </p15:clr>
        </p15:guide>
        <p15:guide id="9" pos="7310" userDrawn="1">
          <p15:clr>
            <a:srgbClr val="F26B43"/>
          </p15:clr>
        </p15:guide>
        <p15:guide id="10" orient="horz" pos="3997" userDrawn="1">
          <p15:clr>
            <a:srgbClr val="F26B43"/>
          </p15:clr>
        </p15:guide>
        <p15:guide id="11"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enkatfabriken.se/"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9.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DA959-F182-8C4F-9624-673179E93A8F}"/>
              </a:ext>
            </a:extLst>
          </p:cNvPr>
          <p:cNvSpPr>
            <a:spLocks noGrp="1"/>
          </p:cNvSpPr>
          <p:nvPr>
            <p:ph type="ctrTitle"/>
          </p:nvPr>
        </p:nvSpPr>
        <p:spPr/>
        <p:txBody>
          <a:bodyPr anchor="b">
            <a:normAutofit/>
          </a:bodyPr>
          <a:lstStyle/>
          <a:p>
            <a:r>
              <a:rPr lang="sv-SE" dirty="0"/>
              <a:t>Insikt</a:t>
            </a:r>
          </a:p>
        </p:txBody>
      </p:sp>
      <p:sp>
        <p:nvSpPr>
          <p:cNvPr id="5" name="Underrubrik 4">
            <a:extLst>
              <a:ext uri="{FF2B5EF4-FFF2-40B4-BE49-F238E27FC236}">
                <a16:creationId xmlns:a16="http://schemas.microsoft.com/office/drawing/2014/main" id="{BB6A2773-C6F0-2394-469B-61EDDE32BF2B}"/>
              </a:ext>
            </a:extLst>
          </p:cNvPr>
          <p:cNvSpPr>
            <a:spLocks noGrp="1"/>
          </p:cNvSpPr>
          <p:nvPr>
            <p:ph type="subTitle" idx="1"/>
          </p:nvPr>
        </p:nvSpPr>
        <p:spPr/>
        <p:txBody>
          <a:bodyPr/>
          <a:lstStyle/>
          <a:p>
            <a:r>
              <a:rPr lang="sv-SE" dirty="0"/>
              <a:t>Fördjupad analys Strängnäs</a:t>
            </a:r>
          </a:p>
        </p:txBody>
      </p:sp>
      <p:sp>
        <p:nvSpPr>
          <p:cNvPr id="3" name="textruta 2">
            <a:extLst>
              <a:ext uri="{FF2B5EF4-FFF2-40B4-BE49-F238E27FC236}">
                <a16:creationId xmlns:a16="http://schemas.microsoft.com/office/drawing/2014/main" id="{89B30807-AB46-1403-11F7-B6D9BD3F8052}"/>
              </a:ext>
            </a:extLst>
          </p:cNvPr>
          <p:cNvSpPr txBox="1"/>
          <p:nvPr/>
        </p:nvSpPr>
        <p:spPr>
          <a:xfrm>
            <a:off x="2644346" y="617838"/>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892622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D415334-F3DA-1F25-6DDE-139266A8F392}"/>
              </a:ext>
            </a:extLst>
          </p:cNvPr>
          <p:cNvSpPr>
            <a:spLocks noGrp="1"/>
          </p:cNvSpPr>
          <p:nvPr>
            <p:ph idx="1"/>
          </p:nvPr>
        </p:nvSpPr>
        <p:spPr/>
        <p:txBody>
          <a:bodyPr/>
          <a:lstStyle/>
          <a:p>
            <a:r>
              <a:rPr lang="sv-SE" sz="3200" dirty="0"/>
              <a:t>Sambandsanalys – vad driver nöjdhet</a:t>
            </a:r>
          </a:p>
          <a:p>
            <a:r>
              <a:rPr lang="sv-SE" sz="3200" dirty="0"/>
              <a:t>Kluster av företag – vad finns det för typer av respondenter</a:t>
            </a:r>
          </a:p>
          <a:p>
            <a:r>
              <a:rPr lang="sv-SE" sz="3200" dirty="0"/>
              <a:t>Fritext – vad säger respondenterna</a:t>
            </a:r>
          </a:p>
        </p:txBody>
      </p:sp>
      <p:sp>
        <p:nvSpPr>
          <p:cNvPr id="3" name="Rubrik 2">
            <a:extLst>
              <a:ext uri="{FF2B5EF4-FFF2-40B4-BE49-F238E27FC236}">
                <a16:creationId xmlns:a16="http://schemas.microsoft.com/office/drawing/2014/main" id="{D4557D14-1308-F0F0-9257-81B09DEE2645}"/>
              </a:ext>
            </a:extLst>
          </p:cNvPr>
          <p:cNvSpPr>
            <a:spLocks noGrp="1"/>
          </p:cNvSpPr>
          <p:nvPr>
            <p:ph type="title"/>
          </p:nvPr>
        </p:nvSpPr>
        <p:spPr/>
        <p:txBody>
          <a:bodyPr/>
          <a:lstStyle/>
          <a:p>
            <a:r>
              <a:rPr lang="sv-SE" dirty="0"/>
              <a:t>Steg 1: Analys</a:t>
            </a:r>
          </a:p>
        </p:txBody>
      </p:sp>
    </p:spTree>
    <p:extLst>
      <p:ext uri="{BB962C8B-B14F-4D97-AF65-F5344CB8AC3E}">
        <p14:creationId xmlns:p14="http://schemas.microsoft.com/office/powerpoint/2010/main" val="830355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004CC28-6A76-54BB-2C19-53F298CE302F}"/>
              </a:ext>
            </a:extLst>
          </p:cNvPr>
          <p:cNvSpPr>
            <a:spLocks noGrp="1"/>
          </p:cNvSpPr>
          <p:nvPr>
            <p:ph idx="1"/>
          </p:nvPr>
        </p:nvSpPr>
        <p:spPr/>
        <p:txBody>
          <a:bodyPr/>
          <a:lstStyle/>
          <a:p>
            <a:r>
              <a:rPr lang="sv-SE" dirty="0"/>
              <a:t>Vad är prioriterat</a:t>
            </a:r>
          </a:p>
          <a:p>
            <a:endParaRPr lang="sv-SE" dirty="0"/>
          </a:p>
          <a:p>
            <a:r>
              <a:rPr lang="sv-SE" dirty="0"/>
              <a:t>Vad är inte prioriterat</a:t>
            </a:r>
          </a:p>
          <a:p>
            <a:endParaRPr lang="sv-SE" dirty="0"/>
          </a:p>
          <a:p>
            <a:endParaRPr lang="sv-SE" dirty="0"/>
          </a:p>
          <a:p>
            <a:endParaRPr lang="sv-SE" dirty="0"/>
          </a:p>
          <a:p>
            <a:endParaRPr lang="sv-SE" dirty="0"/>
          </a:p>
        </p:txBody>
      </p:sp>
      <p:sp>
        <p:nvSpPr>
          <p:cNvPr id="3" name="Rubrik 2">
            <a:extLst>
              <a:ext uri="{FF2B5EF4-FFF2-40B4-BE49-F238E27FC236}">
                <a16:creationId xmlns:a16="http://schemas.microsoft.com/office/drawing/2014/main" id="{E19579EA-8D5D-59F6-B3BE-FB415589108B}"/>
              </a:ext>
            </a:extLst>
          </p:cNvPr>
          <p:cNvSpPr>
            <a:spLocks noGrp="1"/>
          </p:cNvSpPr>
          <p:nvPr>
            <p:ph type="title"/>
          </p:nvPr>
        </p:nvSpPr>
        <p:spPr/>
        <p:txBody>
          <a:bodyPr/>
          <a:lstStyle/>
          <a:p>
            <a:r>
              <a:rPr lang="sv-SE" dirty="0"/>
              <a:t>Sambandsanalys</a:t>
            </a:r>
          </a:p>
        </p:txBody>
      </p:sp>
    </p:spTree>
    <p:extLst>
      <p:ext uri="{BB962C8B-B14F-4D97-AF65-F5344CB8AC3E}">
        <p14:creationId xmlns:p14="http://schemas.microsoft.com/office/powerpoint/2010/main" val="436197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58CF703D-89E4-4E4E-0ABE-37D746701A76}"/>
              </a:ext>
            </a:extLst>
          </p:cNvPr>
          <p:cNvPicPr>
            <a:picLocks noGrp="1" noChangeAspect="1"/>
          </p:cNvPicPr>
          <p:nvPr>
            <p:ph idx="1"/>
          </p:nvPr>
        </p:nvPicPr>
        <p:blipFill>
          <a:blip r:embed="rId2"/>
          <a:stretch>
            <a:fillRect/>
          </a:stretch>
        </p:blipFill>
        <p:spPr>
          <a:xfrm>
            <a:off x="658999" y="1522509"/>
            <a:ext cx="6637540" cy="5312153"/>
          </a:xfrm>
        </p:spPr>
      </p:pic>
      <p:sp>
        <p:nvSpPr>
          <p:cNvPr id="3" name="Rubrik 2">
            <a:extLst>
              <a:ext uri="{FF2B5EF4-FFF2-40B4-BE49-F238E27FC236}">
                <a16:creationId xmlns:a16="http://schemas.microsoft.com/office/drawing/2014/main" id="{66320F99-D5B1-C1A0-6118-BBC38DF76C65}"/>
              </a:ext>
            </a:extLst>
          </p:cNvPr>
          <p:cNvSpPr>
            <a:spLocks noGrp="1"/>
          </p:cNvSpPr>
          <p:nvPr>
            <p:ph type="title"/>
          </p:nvPr>
        </p:nvSpPr>
        <p:spPr/>
        <p:txBody>
          <a:bodyPr/>
          <a:lstStyle/>
          <a:p>
            <a:r>
              <a:rPr lang="sv-SE" dirty="0"/>
              <a:t>Starkt samband</a:t>
            </a:r>
          </a:p>
        </p:txBody>
      </p:sp>
    </p:spTree>
    <p:extLst>
      <p:ext uri="{BB962C8B-B14F-4D97-AF65-F5344CB8AC3E}">
        <p14:creationId xmlns:p14="http://schemas.microsoft.com/office/powerpoint/2010/main" val="2884139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A42C1A1F-FFBB-7C44-8EEC-12B9C4CC9A49}"/>
              </a:ext>
            </a:extLst>
          </p:cNvPr>
          <p:cNvPicPr>
            <a:picLocks noGrp="1" noChangeAspect="1"/>
          </p:cNvPicPr>
          <p:nvPr>
            <p:ph idx="1"/>
          </p:nvPr>
        </p:nvPicPr>
        <p:blipFill>
          <a:blip r:embed="rId2"/>
          <a:stretch>
            <a:fillRect/>
          </a:stretch>
        </p:blipFill>
        <p:spPr>
          <a:xfrm>
            <a:off x="604172" y="1376363"/>
            <a:ext cx="6860318" cy="5490446"/>
          </a:xfrm>
        </p:spPr>
      </p:pic>
      <p:sp>
        <p:nvSpPr>
          <p:cNvPr id="3" name="Rubrik 2">
            <a:extLst>
              <a:ext uri="{FF2B5EF4-FFF2-40B4-BE49-F238E27FC236}">
                <a16:creationId xmlns:a16="http://schemas.microsoft.com/office/drawing/2014/main" id="{A97F18B7-BBFA-AB96-D699-56A06F7897DA}"/>
              </a:ext>
            </a:extLst>
          </p:cNvPr>
          <p:cNvSpPr>
            <a:spLocks noGrp="1"/>
          </p:cNvSpPr>
          <p:nvPr>
            <p:ph type="title"/>
          </p:nvPr>
        </p:nvSpPr>
        <p:spPr/>
        <p:txBody>
          <a:bodyPr/>
          <a:lstStyle/>
          <a:p>
            <a:r>
              <a:rPr lang="sv-SE" dirty="0"/>
              <a:t>Svagt samband</a:t>
            </a:r>
          </a:p>
        </p:txBody>
      </p:sp>
    </p:spTree>
    <p:extLst>
      <p:ext uri="{BB962C8B-B14F-4D97-AF65-F5344CB8AC3E}">
        <p14:creationId xmlns:p14="http://schemas.microsoft.com/office/powerpoint/2010/main" val="29778570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E392B07-39E3-560D-4B15-72BCC2BBAD2D}"/>
              </a:ext>
            </a:extLst>
          </p:cNvPr>
          <p:cNvSpPr>
            <a:spLocks noGrp="1"/>
          </p:cNvSpPr>
          <p:nvPr>
            <p:ph idx="1"/>
          </p:nvPr>
        </p:nvSpPr>
        <p:spPr/>
        <p:txBody>
          <a:bodyPr>
            <a:normAutofit fontScale="62500" lnSpcReduction="20000"/>
          </a:bodyPr>
          <a:lstStyle/>
          <a:p>
            <a:r>
              <a:rPr lang="sv-SE" dirty="0"/>
              <a:t>Hur nöjd var du med hur vi informerade om processen och rutinerna för ditt ärende?</a:t>
            </a:r>
          </a:p>
          <a:p>
            <a:r>
              <a:rPr lang="sv-SE" dirty="0"/>
              <a:t>Hur nöjd var du med vår skriftliga information (beslut och övrig information om ditt ärende)?</a:t>
            </a:r>
          </a:p>
          <a:p>
            <a:r>
              <a:rPr lang="sv-SE" dirty="0"/>
              <a:t>Hur nöjd var du med vår attityd mot dig?</a:t>
            </a:r>
          </a:p>
          <a:p>
            <a:r>
              <a:rPr lang="sv-SE" dirty="0"/>
              <a:t>Hur nöjd var du med vårt engagemang i ditt ärende?</a:t>
            </a:r>
          </a:p>
          <a:p>
            <a:r>
              <a:rPr lang="sv-SE" dirty="0"/>
              <a:t>Hur nöjd var du med vår kunskap om ämnesområdet?</a:t>
            </a:r>
          </a:p>
          <a:p>
            <a:r>
              <a:rPr lang="sv-SE" dirty="0"/>
              <a:t>Hur nöjd var du med vår förmåga att förstå dina problem?</a:t>
            </a:r>
          </a:p>
          <a:p>
            <a:r>
              <a:rPr lang="sv-SE" dirty="0"/>
              <a:t>Hur nöjd var du med vår förmåga att ge råd och vägledning?</a:t>
            </a:r>
          </a:p>
          <a:p>
            <a:r>
              <a:rPr lang="sv-SE" dirty="0"/>
              <a:t>Hur nöjd var du med tydligheten i de lagar och regler som gäller för ditt ärende?</a:t>
            </a:r>
          </a:p>
          <a:p>
            <a:r>
              <a:rPr lang="sv-SE" dirty="0"/>
              <a:t>Hur nöjd var du med det sätt som vi motiverade våra ställningstaganden/beslut?</a:t>
            </a:r>
          </a:p>
          <a:p>
            <a:r>
              <a:rPr lang="sv-SE" dirty="0"/>
              <a:t>Hur nöjd var du med möjligheterna att framföra klagomål och lämna synpunkter?</a:t>
            </a:r>
          </a:p>
          <a:p>
            <a:r>
              <a:rPr lang="sv-SE" dirty="0"/>
              <a:t>Hur nöjd var du med tiden för handläggningen av ditt ärende?</a:t>
            </a:r>
          </a:p>
          <a:p>
            <a:r>
              <a:rPr lang="sv-SE" dirty="0"/>
              <a:t>Hur nöjd var du med förmågan att hålla överenskomna tidsramar?</a:t>
            </a:r>
          </a:p>
          <a:p>
            <a:r>
              <a:rPr lang="sv-SE" dirty="0"/>
              <a:t>Hur nöjd var du med rutinerna kring handläggningen av ditt ärende?</a:t>
            </a:r>
          </a:p>
        </p:txBody>
      </p:sp>
      <p:sp>
        <p:nvSpPr>
          <p:cNvPr id="3" name="Rubrik 2">
            <a:extLst>
              <a:ext uri="{FF2B5EF4-FFF2-40B4-BE49-F238E27FC236}">
                <a16:creationId xmlns:a16="http://schemas.microsoft.com/office/drawing/2014/main" id="{592084C3-66F6-84F5-749D-E74FCACCC2B8}"/>
              </a:ext>
            </a:extLst>
          </p:cNvPr>
          <p:cNvSpPr>
            <a:spLocks noGrp="1"/>
          </p:cNvSpPr>
          <p:nvPr>
            <p:ph type="title"/>
          </p:nvPr>
        </p:nvSpPr>
        <p:spPr/>
        <p:txBody>
          <a:bodyPr/>
          <a:lstStyle/>
          <a:p>
            <a:r>
              <a:rPr lang="sv-SE" dirty="0"/>
              <a:t>Samband Insikt</a:t>
            </a:r>
          </a:p>
        </p:txBody>
      </p:sp>
    </p:spTree>
    <p:extLst>
      <p:ext uri="{BB962C8B-B14F-4D97-AF65-F5344CB8AC3E}">
        <p14:creationId xmlns:p14="http://schemas.microsoft.com/office/powerpoint/2010/main" val="1353707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C2EF8C6A-0B9A-8040-ABE1-8F5958F54FE2}"/>
              </a:ext>
            </a:extLst>
          </p:cNvPr>
          <p:cNvSpPr>
            <a:spLocks noGrp="1"/>
          </p:cNvSpPr>
          <p:nvPr>
            <p:ph type="title"/>
          </p:nvPr>
        </p:nvSpPr>
        <p:spPr/>
        <p:txBody>
          <a:bodyPr/>
          <a:lstStyle/>
          <a:p>
            <a:r>
              <a:rPr lang="sv-SE" dirty="0">
                <a:latin typeface="+mj-lt"/>
              </a:rPr>
              <a:t>Åtgärdsmatris</a:t>
            </a:r>
          </a:p>
        </p:txBody>
      </p:sp>
      <p:sp>
        <p:nvSpPr>
          <p:cNvPr id="8" name="Rektangel 7">
            <a:extLst>
              <a:ext uri="{FF2B5EF4-FFF2-40B4-BE49-F238E27FC236}">
                <a16:creationId xmlns:a16="http://schemas.microsoft.com/office/drawing/2014/main" id="{42A0E0EE-9FC7-BF43-AC0B-104A20DA3214}"/>
              </a:ext>
            </a:extLst>
          </p:cNvPr>
          <p:cNvSpPr/>
          <p:nvPr/>
        </p:nvSpPr>
        <p:spPr>
          <a:xfrm>
            <a:off x="7162449" y="1376363"/>
            <a:ext cx="3711033" cy="5540094"/>
          </a:xfrm>
          <a:prstGeom prst="rect">
            <a:avLst/>
          </a:prstGeom>
        </p:spPr>
        <p:txBody>
          <a:bodyPr wrap="square">
            <a:noAutofit/>
          </a:bodyPr>
          <a:lstStyle/>
          <a:p>
            <a:endParaRPr lang="sv-SE" sz="1400" b="1" dirty="0">
              <a:latin typeface="Arial Black" panose="020B0604020202020204" pitchFamily="34" charset="0"/>
            </a:endParaRPr>
          </a:p>
          <a:p>
            <a:r>
              <a:rPr lang="sv-SE" sz="1050" dirty="0">
                <a:latin typeface="Arial" panose="020B0604020202020204" pitchFamily="34" charset="0"/>
              </a:rPr>
              <a:t>I åtgärdsmatrisen som visas har ett effektmått per serviceområde tagits fram för att tydligare visa vad som påverkar det totala NKI-värdet. Effekten visas på x-axeln. Måtten har enbart redovisats om det är fler än 50 svar. I andra fall bygger effektmåtten istället på en modell med samtliga medverkande Insiktskommuner och ska då tolkas vad som driver nöjdhet generellt snarare än i kommunen. På y-axeln visas medelvärdet för de sex serviceområdena.</a:t>
            </a:r>
          </a:p>
          <a:p>
            <a:endParaRPr lang="sv-SE" sz="1050" dirty="0">
              <a:latin typeface="Arial" panose="020B0604020202020204" pitchFamily="34" charset="0"/>
            </a:endParaRPr>
          </a:p>
          <a:p>
            <a:r>
              <a:rPr lang="sv-SE" sz="1050" dirty="0">
                <a:latin typeface="Arial" panose="020B0604020202020204" pitchFamily="34" charset="0"/>
              </a:rPr>
              <a:t>Matrisen är indelad i fyra olika fält. </a:t>
            </a:r>
          </a:p>
          <a:p>
            <a:endParaRPr lang="sv-SE" sz="1050" dirty="0">
              <a:latin typeface="Arial" panose="020B0604020202020204" pitchFamily="34" charset="0"/>
            </a:endParaRPr>
          </a:p>
          <a:p>
            <a:r>
              <a:rPr lang="sv-SE" sz="1050" dirty="0">
                <a:highlight>
                  <a:srgbClr val="C4E4E6"/>
                </a:highlight>
                <a:latin typeface="Arial" panose="020B0604020202020204" pitchFamily="34" charset="0"/>
              </a:rPr>
              <a:t>I det blå fältet </a:t>
            </a:r>
            <a:r>
              <a:rPr lang="sv-SE" sz="1050" dirty="0">
                <a:latin typeface="Arial" panose="020B0604020202020204" pitchFamily="34" charset="0"/>
              </a:rPr>
              <a:t>finns de områden med hög nöjdhet men låg påverkan på den generella nöjdheten. Dessa bör man sträva efter att bevara på en god nivå men de är inte högst prioriterade. </a:t>
            </a:r>
          </a:p>
          <a:p>
            <a:endParaRPr lang="sv-SE" sz="1050" dirty="0">
              <a:latin typeface="Arial" panose="020B0604020202020204" pitchFamily="34" charset="0"/>
            </a:endParaRPr>
          </a:p>
          <a:p>
            <a:r>
              <a:rPr lang="sv-SE" sz="1050" dirty="0">
                <a:highlight>
                  <a:srgbClr val="9ECB91"/>
                </a:highlight>
                <a:latin typeface="Arial" panose="020B0604020202020204" pitchFamily="34" charset="0"/>
              </a:rPr>
              <a:t>Det gröna fältet </a:t>
            </a:r>
            <a:r>
              <a:rPr lang="sv-SE" sz="1050" dirty="0">
                <a:latin typeface="Arial" panose="020B0604020202020204" pitchFamily="34" charset="0"/>
              </a:rPr>
              <a:t>är områden med hög nöjdhet och hög påverkan på den generella nöjdheten. Dessa värden bör man prioritera att bevara på en god nivå alternativt utveckla för att höja nöjdheten ytterligare. </a:t>
            </a:r>
          </a:p>
          <a:p>
            <a:endParaRPr lang="sv-SE" sz="1050" dirty="0">
              <a:latin typeface="Arial" panose="020B0604020202020204" pitchFamily="34" charset="0"/>
            </a:endParaRPr>
          </a:p>
          <a:p>
            <a:r>
              <a:rPr lang="sv-SE" sz="1050" dirty="0">
                <a:highlight>
                  <a:srgbClr val="E75E23"/>
                </a:highlight>
                <a:latin typeface="Arial" panose="020B0604020202020204" pitchFamily="34" charset="0"/>
              </a:rPr>
              <a:t>Det orangea fältet </a:t>
            </a:r>
            <a:r>
              <a:rPr lang="sv-SE" sz="1050" dirty="0">
                <a:latin typeface="Arial" panose="020B0604020202020204" pitchFamily="34" charset="0"/>
              </a:rPr>
              <a:t>inrymmer områden med låg nöjdhet och stor påverkan på den generella nöjdheten. Det är dessa som bör ges högst prioritet i kommande förändringsarbete.</a:t>
            </a:r>
          </a:p>
          <a:p>
            <a:endParaRPr lang="sv-SE" sz="1050" dirty="0">
              <a:latin typeface="Arial" panose="020B0604020202020204" pitchFamily="34" charset="0"/>
            </a:endParaRPr>
          </a:p>
          <a:p>
            <a:r>
              <a:rPr lang="sv-SE" sz="1050" dirty="0">
                <a:highlight>
                  <a:srgbClr val="F5E08A"/>
                </a:highlight>
                <a:latin typeface="Arial" panose="020B0604020202020204" pitchFamily="34" charset="0"/>
              </a:rPr>
              <a:t>Det gula fältet </a:t>
            </a:r>
            <a:r>
              <a:rPr lang="sv-SE" sz="1050" dirty="0">
                <a:latin typeface="Arial" panose="020B0604020202020204" pitchFamily="34" charset="0"/>
              </a:rPr>
              <a:t>inrymmer de parametrar som har låg nöjdhet men liten påverkan på den generella nöjdheten. Dessa bör man sträva efter att  förbättra men de är inte högst prioriterade.</a:t>
            </a:r>
          </a:p>
          <a:p>
            <a:endParaRPr lang="sv-SE" sz="1050" dirty="0">
              <a:effectLst/>
              <a:latin typeface="Arial" panose="020B0604020202020204" pitchFamily="34" charset="0"/>
            </a:endParaRPr>
          </a:p>
        </p:txBody>
      </p:sp>
      <p:graphicFrame>
        <p:nvGraphicFramePr>
          <p:cNvPr id="10" name="Diagram 9">
            <a:extLst>
              <a:ext uri="{FF2B5EF4-FFF2-40B4-BE49-F238E27FC236}">
                <a16:creationId xmlns:a16="http://schemas.microsoft.com/office/drawing/2014/main" id="{1ECCC6CA-9BEA-474B-B24A-654DEC06D816}"/>
              </a:ext>
            </a:extLst>
          </p:cNvPr>
          <p:cNvGraphicFramePr/>
          <p:nvPr>
            <p:extLst>
              <p:ext uri="{D42A27DB-BD31-4B8C-83A1-F6EECF244321}">
                <p14:modId xmlns:p14="http://schemas.microsoft.com/office/powerpoint/2010/main" val="2736853999"/>
              </p:ext>
            </p:extLst>
          </p:nvPr>
        </p:nvGraphicFramePr>
        <p:xfrm>
          <a:off x="838200" y="1556792"/>
          <a:ext cx="6193903" cy="4863461"/>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4">
            <a:extLst>
              <a:ext uri="{FF2B5EF4-FFF2-40B4-BE49-F238E27FC236}">
                <a16:creationId xmlns:a16="http://schemas.microsoft.com/office/drawing/2014/main" id="{2B430A23-B62A-444C-B8E1-883BB2D23255}"/>
              </a:ext>
            </a:extLst>
          </p:cNvPr>
          <p:cNvSpPr/>
          <p:nvPr/>
        </p:nvSpPr>
        <p:spPr>
          <a:xfrm>
            <a:off x="407988" y="6286491"/>
            <a:ext cx="7056164" cy="450975"/>
          </a:xfrm>
          <a:prstGeom prst="rect">
            <a:avLst/>
          </a:prstGeom>
        </p:spPr>
        <p:txBody>
          <a:bodyPr wrap="square">
            <a:noAutofit/>
          </a:bodyPr>
          <a:lstStyle/>
          <a:p>
            <a:r>
              <a:rPr lang="sv-SE" sz="1050" dirty="0">
                <a:solidFill>
                  <a:schemeClr val="bg1"/>
                </a:solidFill>
                <a:latin typeface="Arial" panose="020B0604020202020204" pitchFamily="34" charset="0"/>
              </a:rPr>
              <a:t>Observera att förklaringsgraden för information är under 60% och att resultatet bör tolkas med försiktighet.</a:t>
            </a:r>
            <a:endParaRPr lang="sv-SE" sz="1050" dirty="0">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9435352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BFD0978-4B7C-3343-B35B-47FD0E6BD7C7}"/>
              </a:ext>
            </a:extLst>
          </p:cNvPr>
          <p:cNvSpPr>
            <a:spLocks noGrp="1"/>
          </p:cNvSpPr>
          <p:nvPr>
            <p:ph idx="1"/>
          </p:nvPr>
        </p:nvSpPr>
        <p:spPr/>
        <p:txBody>
          <a:bodyPr/>
          <a:lstStyle/>
          <a:p>
            <a:r>
              <a:rPr lang="sv-SE" dirty="0"/>
              <a:t>Vad som driver nöjdhet beror till viss del på om du fick ett negativt eller positivt utslag</a:t>
            </a:r>
          </a:p>
        </p:txBody>
      </p:sp>
      <p:sp>
        <p:nvSpPr>
          <p:cNvPr id="3" name="Rubrik 2">
            <a:extLst>
              <a:ext uri="{FF2B5EF4-FFF2-40B4-BE49-F238E27FC236}">
                <a16:creationId xmlns:a16="http://schemas.microsoft.com/office/drawing/2014/main" id="{8CEA2BA5-E609-4B41-B4B8-4FE5D663D922}"/>
              </a:ext>
            </a:extLst>
          </p:cNvPr>
          <p:cNvSpPr>
            <a:spLocks noGrp="1"/>
          </p:cNvSpPr>
          <p:nvPr>
            <p:ph type="title"/>
          </p:nvPr>
        </p:nvSpPr>
        <p:spPr/>
        <p:txBody>
          <a:bodyPr/>
          <a:lstStyle/>
          <a:p>
            <a:r>
              <a:rPr lang="sv-SE" dirty="0"/>
              <a:t>Modell mer i detalj</a:t>
            </a:r>
          </a:p>
        </p:txBody>
      </p:sp>
      <p:graphicFrame>
        <p:nvGraphicFramePr>
          <p:cNvPr id="4" name="Diagram 3">
            <a:extLst>
              <a:ext uri="{FF2B5EF4-FFF2-40B4-BE49-F238E27FC236}">
                <a16:creationId xmlns:a16="http://schemas.microsoft.com/office/drawing/2014/main" id="{4A246D32-9D13-1044-8469-78A0A69B0564}"/>
              </a:ext>
            </a:extLst>
          </p:cNvPr>
          <p:cNvGraphicFramePr/>
          <p:nvPr>
            <p:extLst>
              <p:ext uri="{D42A27DB-BD31-4B8C-83A1-F6EECF244321}">
                <p14:modId xmlns:p14="http://schemas.microsoft.com/office/powerpoint/2010/main" val="3324790554"/>
              </p:ext>
            </p:extLst>
          </p:nvPr>
        </p:nvGraphicFramePr>
        <p:xfrm>
          <a:off x="1715214" y="2850984"/>
          <a:ext cx="7784387" cy="3537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3706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FD749A3-E93B-53F2-47E8-4F478B6DB1B9}"/>
              </a:ext>
            </a:extLst>
          </p:cNvPr>
          <p:cNvSpPr>
            <a:spLocks noGrp="1"/>
          </p:cNvSpPr>
          <p:nvPr>
            <p:ph idx="1"/>
          </p:nvPr>
        </p:nvSpPr>
        <p:spPr/>
        <p:txBody>
          <a:bodyPr/>
          <a:lstStyle/>
          <a:p>
            <a:pPr marL="0" indent="0">
              <a:buNone/>
            </a:pPr>
            <a:endParaRPr lang="sv-SE" dirty="0"/>
          </a:p>
          <a:p>
            <a:r>
              <a:rPr lang="sv-SE" dirty="0"/>
              <a:t>Sambandsanalys en viktig komponent för att hitta faktorer som driver nöjdhet</a:t>
            </a:r>
          </a:p>
          <a:p>
            <a:endParaRPr lang="sv-SE" dirty="0"/>
          </a:p>
          <a:p>
            <a:r>
              <a:rPr lang="sv-SE" dirty="0"/>
              <a:t>Hitta segment och tolka fritextkommentarer två andra</a:t>
            </a:r>
          </a:p>
        </p:txBody>
      </p:sp>
      <p:sp>
        <p:nvSpPr>
          <p:cNvPr id="3" name="Rubrik 2">
            <a:extLst>
              <a:ext uri="{FF2B5EF4-FFF2-40B4-BE49-F238E27FC236}">
                <a16:creationId xmlns:a16="http://schemas.microsoft.com/office/drawing/2014/main" id="{9C7FA217-D1FC-154B-3C8C-CF50EA703038}"/>
              </a:ext>
            </a:extLst>
          </p:cNvPr>
          <p:cNvSpPr>
            <a:spLocks noGrp="1"/>
          </p:cNvSpPr>
          <p:nvPr>
            <p:ph type="title"/>
          </p:nvPr>
        </p:nvSpPr>
        <p:spPr/>
        <p:txBody>
          <a:bodyPr/>
          <a:lstStyle/>
          <a:p>
            <a:r>
              <a:rPr lang="sv-SE" dirty="0"/>
              <a:t>Fördjupning</a:t>
            </a:r>
          </a:p>
        </p:txBody>
      </p:sp>
    </p:spTree>
    <p:extLst>
      <p:ext uri="{BB962C8B-B14F-4D97-AF65-F5344CB8AC3E}">
        <p14:creationId xmlns:p14="http://schemas.microsoft.com/office/powerpoint/2010/main" val="3005566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0C0F9DAF-BF8C-1E44-90A8-0450D0EF9C3C}"/>
              </a:ext>
            </a:extLst>
          </p:cNvPr>
          <p:cNvSpPr>
            <a:spLocks noGrp="1"/>
          </p:cNvSpPr>
          <p:nvPr>
            <p:ph idx="1"/>
          </p:nvPr>
        </p:nvSpPr>
        <p:spPr/>
        <p:txBody>
          <a:bodyPr/>
          <a:lstStyle/>
          <a:p>
            <a:r>
              <a:rPr lang="sv-SE" dirty="0"/>
              <a:t>Ta fram olika grupper av respondenter för att få en djupare förståelse</a:t>
            </a:r>
          </a:p>
          <a:p>
            <a:endParaRPr lang="sv-SE" dirty="0"/>
          </a:p>
          <a:p>
            <a:r>
              <a:rPr lang="sv-SE" dirty="0"/>
              <a:t>Grupperna skapas utifrån de nöjdhetsfrågor som ställts</a:t>
            </a:r>
          </a:p>
          <a:p>
            <a:endParaRPr lang="sv-SE" dirty="0"/>
          </a:p>
          <a:p>
            <a:r>
              <a:rPr lang="sv-SE" dirty="0"/>
              <a:t>Respondenter som svarat liknande hamnar i samma grupp</a:t>
            </a:r>
          </a:p>
          <a:p>
            <a:endParaRPr lang="sv-SE" dirty="0"/>
          </a:p>
        </p:txBody>
      </p:sp>
      <p:sp>
        <p:nvSpPr>
          <p:cNvPr id="3" name="Rubrik 2">
            <a:extLst>
              <a:ext uri="{FF2B5EF4-FFF2-40B4-BE49-F238E27FC236}">
                <a16:creationId xmlns:a16="http://schemas.microsoft.com/office/drawing/2014/main" id="{91C2EF60-FF3A-D54C-9182-8D24D591BF88}"/>
              </a:ext>
            </a:extLst>
          </p:cNvPr>
          <p:cNvSpPr>
            <a:spLocks noGrp="1"/>
          </p:cNvSpPr>
          <p:nvPr>
            <p:ph type="title"/>
          </p:nvPr>
        </p:nvSpPr>
        <p:spPr/>
        <p:txBody>
          <a:bodyPr/>
          <a:lstStyle/>
          <a:p>
            <a:r>
              <a:rPr lang="sv-SE" dirty="0"/>
              <a:t>Fördjupning genom segmentering</a:t>
            </a:r>
          </a:p>
        </p:txBody>
      </p:sp>
    </p:spTree>
    <p:extLst>
      <p:ext uri="{BB962C8B-B14F-4D97-AF65-F5344CB8AC3E}">
        <p14:creationId xmlns:p14="http://schemas.microsoft.com/office/powerpoint/2010/main" val="1406305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E0514D-6E66-B949-8A68-7933D2BB3F92}"/>
              </a:ext>
            </a:extLst>
          </p:cNvPr>
          <p:cNvSpPr>
            <a:spLocks noGrp="1"/>
          </p:cNvSpPr>
          <p:nvPr>
            <p:ph type="ctrTitle"/>
          </p:nvPr>
        </p:nvSpPr>
        <p:spPr/>
        <p:txBody>
          <a:bodyPr anchor="b">
            <a:normAutofit/>
          </a:bodyPr>
          <a:lstStyle/>
          <a:p>
            <a:r>
              <a:rPr lang="sv-SE" dirty="0"/>
              <a:t>Segmentering</a:t>
            </a:r>
          </a:p>
        </p:txBody>
      </p:sp>
    </p:spTree>
    <p:extLst>
      <p:ext uri="{BB962C8B-B14F-4D97-AF65-F5344CB8AC3E}">
        <p14:creationId xmlns:p14="http://schemas.microsoft.com/office/powerpoint/2010/main" val="1708429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DCF4270-5168-2760-64BE-96C6450F2CE9}"/>
              </a:ext>
            </a:extLst>
          </p:cNvPr>
          <p:cNvSpPr>
            <a:spLocks noGrp="1"/>
          </p:cNvSpPr>
          <p:nvPr>
            <p:ph idx="1"/>
          </p:nvPr>
        </p:nvSpPr>
        <p:spPr/>
        <p:txBody>
          <a:bodyPr/>
          <a:lstStyle/>
          <a:p>
            <a:r>
              <a:rPr lang="sv-SE" sz="2800" dirty="0"/>
              <a:t>Resultat</a:t>
            </a:r>
          </a:p>
          <a:p>
            <a:r>
              <a:rPr lang="sv-SE" sz="2800" dirty="0"/>
              <a:t>Analys</a:t>
            </a:r>
          </a:p>
          <a:p>
            <a:pPr lvl="1"/>
            <a:r>
              <a:rPr lang="sv-SE" sz="2000" dirty="0"/>
              <a:t>Sambandsanalys</a:t>
            </a:r>
          </a:p>
          <a:p>
            <a:pPr lvl="1"/>
            <a:r>
              <a:rPr lang="sv-SE" sz="2000" dirty="0"/>
              <a:t>Kluster av respondenter</a:t>
            </a:r>
          </a:p>
          <a:p>
            <a:pPr lvl="1"/>
            <a:r>
              <a:rPr lang="sv-SE" sz="2000" dirty="0"/>
              <a:t>Fritext</a:t>
            </a:r>
          </a:p>
        </p:txBody>
      </p:sp>
      <p:sp>
        <p:nvSpPr>
          <p:cNvPr id="3" name="Rubrik 2">
            <a:extLst>
              <a:ext uri="{FF2B5EF4-FFF2-40B4-BE49-F238E27FC236}">
                <a16:creationId xmlns:a16="http://schemas.microsoft.com/office/drawing/2014/main" id="{8B78FF82-B711-C67B-37F7-E2AAD1ECA7E3}"/>
              </a:ext>
            </a:extLst>
          </p:cNvPr>
          <p:cNvSpPr>
            <a:spLocks noGrp="1"/>
          </p:cNvSpPr>
          <p:nvPr>
            <p:ph type="title"/>
          </p:nvPr>
        </p:nvSpPr>
        <p:spPr/>
        <p:txBody>
          <a:bodyPr/>
          <a:lstStyle/>
          <a:p>
            <a:r>
              <a:rPr lang="sv-SE" dirty="0"/>
              <a:t>Strängnäs resultat Insikt</a:t>
            </a:r>
          </a:p>
        </p:txBody>
      </p:sp>
    </p:spTree>
    <p:extLst>
      <p:ext uri="{BB962C8B-B14F-4D97-AF65-F5344CB8AC3E}">
        <p14:creationId xmlns:p14="http://schemas.microsoft.com/office/powerpoint/2010/main" val="11615427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C2EF60-FF3A-D54C-9182-8D24D591BF88}"/>
              </a:ext>
            </a:extLst>
          </p:cNvPr>
          <p:cNvSpPr>
            <a:spLocks noGrp="1"/>
          </p:cNvSpPr>
          <p:nvPr>
            <p:ph type="title"/>
          </p:nvPr>
        </p:nvSpPr>
        <p:spPr/>
        <p:txBody>
          <a:bodyPr/>
          <a:lstStyle/>
          <a:p>
            <a:r>
              <a:rPr lang="sv-SE" dirty="0"/>
              <a:t>Segmenteringen</a:t>
            </a:r>
          </a:p>
        </p:txBody>
      </p:sp>
      <p:sp>
        <p:nvSpPr>
          <p:cNvPr id="2" name="Platshållare för innehåll 1">
            <a:extLst>
              <a:ext uri="{FF2B5EF4-FFF2-40B4-BE49-F238E27FC236}">
                <a16:creationId xmlns:a16="http://schemas.microsoft.com/office/drawing/2014/main" id="{0C0F9DAF-BF8C-1E44-90A8-0450D0EF9C3C}"/>
              </a:ext>
            </a:extLst>
          </p:cNvPr>
          <p:cNvSpPr>
            <a:spLocks noGrp="1"/>
          </p:cNvSpPr>
          <p:nvPr>
            <p:ph idx="1"/>
          </p:nvPr>
        </p:nvSpPr>
        <p:spPr/>
        <p:txBody>
          <a:bodyPr/>
          <a:lstStyle/>
          <a:p>
            <a:pPr marL="30163" indent="0">
              <a:buNone/>
            </a:pPr>
            <a:r>
              <a:rPr lang="sv-SE" dirty="0"/>
              <a:t>Segmenten för Strängnäs är framtagna i två steg:</a:t>
            </a:r>
            <a:endParaRPr lang="sv-SE" b="1" dirty="0"/>
          </a:p>
          <a:p>
            <a:pPr marL="30163" indent="0">
              <a:buNone/>
            </a:pPr>
            <a:r>
              <a:rPr lang="sv-SE" dirty="0"/>
              <a:t>Steg 1. Regressionsmodell för att få fram vilka frågor som samvarierar med NKI. Regressionen fick fram 10 olika frågor i undersökningen som sedan används vidare i analysen.</a:t>
            </a:r>
          </a:p>
          <a:p>
            <a:pPr marL="30163" indent="0">
              <a:buNone/>
            </a:pPr>
            <a:r>
              <a:rPr lang="sv-SE" dirty="0"/>
              <a:t>Steg 2. Klustermodell för att få fram grupper av respondenter som svarat lika. Metoden som används är K-</a:t>
            </a:r>
            <a:r>
              <a:rPr lang="sv-SE" dirty="0" err="1"/>
              <a:t>means</a:t>
            </a:r>
            <a:r>
              <a:rPr lang="sv-SE" dirty="0"/>
              <a:t> </a:t>
            </a:r>
            <a:r>
              <a:rPr lang="sv-SE" dirty="0" err="1"/>
              <a:t>clustering</a:t>
            </a:r>
            <a:r>
              <a:rPr lang="sv-SE" dirty="0"/>
              <a:t>. </a:t>
            </a:r>
          </a:p>
          <a:p>
            <a:pPr marL="30163" indent="0">
              <a:buNone/>
            </a:pPr>
            <a:endParaRPr lang="sv-SE" dirty="0"/>
          </a:p>
          <a:p>
            <a:pPr marL="30163" indent="0">
              <a:buNone/>
            </a:pPr>
            <a:r>
              <a:rPr lang="sv-SE" dirty="0"/>
              <a:t>Bygglov och Livsmedel har tillräckligt med svar för att bygga en robust modell.</a:t>
            </a:r>
          </a:p>
          <a:p>
            <a:endParaRPr lang="sv-SE" dirty="0"/>
          </a:p>
        </p:txBody>
      </p:sp>
    </p:spTree>
    <p:extLst>
      <p:ext uri="{BB962C8B-B14F-4D97-AF65-F5344CB8AC3E}">
        <p14:creationId xmlns:p14="http://schemas.microsoft.com/office/powerpoint/2010/main" val="2771458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5F688F7-47C3-3940-B03D-5B8A4ACC5DB6}"/>
              </a:ext>
            </a:extLst>
          </p:cNvPr>
          <p:cNvSpPr>
            <a:spLocks noGrp="1"/>
          </p:cNvSpPr>
          <p:nvPr>
            <p:ph type="title"/>
          </p:nvPr>
        </p:nvSpPr>
        <p:spPr/>
        <p:txBody>
          <a:bodyPr/>
          <a:lstStyle/>
          <a:p>
            <a:r>
              <a:rPr lang="sv-SE" dirty="0"/>
              <a:t>Segment miljö och hälsa</a:t>
            </a:r>
          </a:p>
        </p:txBody>
      </p:sp>
      <p:sp>
        <p:nvSpPr>
          <p:cNvPr id="4" name="Platshållare för innehåll 1">
            <a:extLst>
              <a:ext uri="{FF2B5EF4-FFF2-40B4-BE49-F238E27FC236}">
                <a16:creationId xmlns:a16="http://schemas.microsoft.com/office/drawing/2014/main" id="{572053C0-4457-8A67-853D-A0E22B76C595}"/>
              </a:ext>
            </a:extLst>
          </p:cNvPr>
          <p:cNvSpPr>
            <a:spLocks noGrp="1"/>
          </p:cNvSpPr>
          <p:nvPr>
            <p:ph idx="1"/>
          </p:nvPr>
        </p:nvSpPr>
        <p:spPr>
          <a:xfrm>
            <a:off x="7477246" y="1782501"/>
            <a:ext cx="3689484" cy="4256695"/>
          </a:xfrm>
        </p:spPr>
        <p:txBody>
          <a:bodyPr/>
          <a:lstStyle/>
          <a:p>
            <a:r>
              <a:rPr lang="sv-SE" dirty="0"/>
              <a:t>Resultatet visas i form av 7 olika segment av respondenter</a:t>
            </a:r>
          </a:p>
          <a:p>
            <a:r>
              <a:rPr lang="sv-SE" dirty="0"/>
              <a:t>Färgkodning är gjord utifrån gruppens NKI</a:t>
            </a:r>
          </a:p>
        </p:txBody>
      </p:sp>
      <p:graphicFrame>
        <p:nvGraphicFramePr>
          <p:cNvPr id="2" name="Diagram 1" descr="Ett diagram som visar hur respondenterna segmenterats. Segmenten är starkt positiva (40 procent), positiva (26%), positiva men skeptiska till information (16%), positiva men kritiska till förståelse, råd och vägledning (5%), missnöjda med information och tid (8%), missnöjda med förståelse, råd och vägledning samt motivering (3%) och slutligen starka kritiker (3%).">
            <a:extLst>
              <a:ext uri="{FF2B5EF4-FFF2-40B4-BE49-F238E27FC236}">
                <a16:creationId xmlns:a16="http://schemas.microsoft.com/office/drawing/2014/main" id="{E628D937-DD0B-F828-D767-51DAB138F4AC}"/>
              </a:ext>
            </a:extLst>
          </p:cNvPr>
          <p:cNvGraphicFramePr/>
          <p:nvPr>
            <p:extLst>
              <p:ext uri="{D42A27DB-BD31-4B8C-83A1-F6EECF244321}">
                <p14:modId xmlns:p14="http://schemas.microsoft.com/office/powerpoint/2010/main" val="3496956100"/>
              </p:ext>
            </p:extLst>
          </p:nvPr>
        </p:nvGraphicFramePr>
        <p:xfrm>
          <a:off x="664233" y="1678075"/>
          <a:ext cx="6721305" cy="446025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83EFA02-2750-69BF-8A71-DCAEB79F735F}"/>
              </a:ext>
            </a:extLst>
          </p:cNvPr>
          <p:cNvSpPr txBox="1"/>
          <p:nvPr/>
        </p:nvSpPr>
        <p:spPr>
          <a:xfrm>
            <a:off x="10141557" y="4753001"/>
            <a:ext cx="1467068" cy="369332"/>
          </a:xfrm>
          <a:prstGeom prst="rect">
            <a:avLst/>
          </a:prstGeom>
          <a:noFill/>
        </p:spPr>
        <p:txBody>
          <a:bodyPr wrap="none" rtlCol="0">
            <a:spAutoFit/>
          </a:bodyPr>
          <a:lstStyle/>
          <a:p>
            <a:r>
              <a:rPr lang="sv-SE" dirty="0"/>
              <a:t>Färgkodning</a:t>
            </a:r>
          </a:p>
        </p:txBody>
      </p:sp>
      <p:graphicFrame>
        <p:nvGraphicFramePr>
          <p:cNvPr id="8" name="Tabell 7">
            <a:extLst>
              <a:ext uri="{FF2B5EF4-FFF2-40B4-BE49-F238E27FC236}">
                <a16:creationId xmlns:a16="http://schemas.microsoft.com/office/drawing/2014/main" id="{BF545948-3A9D-BADE-752B-BA9A0601D760}"/>
              </a:ext>
            </a:extLst>
          </p:cNvPr>
          <p:cNvGraphicFramePr>
            <a:graphicFrameLocks noGrp="1"/>
          </p:cNvGraphicFramePr>
          <p:nvPr/>
        </p:nvGraphicFramePr>
        <p:xfrm>
          <a:off x="10274058" y="5122333"/>
          <a:ext cx="1202066" cy="1016000"/>
        </p:xfrm>
        <a:graphic>
          <a:graphicData uri="http://schemas.openxmlformats.org/drawingml/2006/table">
            <a:tbl>
              <a:tblPr firstRow="1"/>
              <a:tblGrid>
                <a:gridCol w="592466">
                  <a:extLst>
                    <a:ext uri="{9D8B030D-6E8A-4147-A177-3AD203B41FA5}">
                      <a16:colId xmlns:a16="http://schemas.microsoft.com/office/drawing/2014/main" val="2957074981"/>
                    </a:ext>
                  </a:extLst>
                </a:gridCol>
                <a:gridCol w="609600">
                  <a:extLst>
                    <a:ext uri="{9D8B030D-6E8A-4147-A177-3AD203B41FA5}">
                      <a16:colId xmlns:a16="http://schemas.microsoft.com/office/drawing/2014/main" val="2820423581"/>
                    </a:ext>
                  </a:extLst>
                </a:gridCol>
              </a:tblGrid>
              <a:tr h="203200">
                <a:tc>
                  <a:txBody>
                    <a:bodyPr/>
                    <a:lstStyle/>
                    <a:p>
                      <a:pPr algn="l" fontAlgn="b"/>
                      <a:r>
                        <a:rPr lang="sv-SE" sz="1200" b="0" i="0" u="none" strike="noStrike">
                          <a:solidFill>
                            <a:srgbClr val="000000"/>
                          </a:solidFill>
                          <a:effectLst/>
                          <a:latin typeface="Calibri" panose="020F0502020204030204" pitchFamily="34" charset="0"/>
                        </a:rPr>
                        <a:t>85-100</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00B050"/>
                    </a:solidFill>
                  </a:tcPr>
                </a:tc>
                <a:extLst>
                  <a:ext uri="{0D108BD9-81ED-4DB2-BD59-A6C34878D82A}">
                    <a16:rowId xmlns:a16="http://schemas.microsoft.com/office/drawing/2014/main" val="4089860579"/>
                  </a:ext>
                </a:extLst>
              </a:tr>
              <a:tr h="203200">
                <a:tc>
                  <a:txBody>
                    <a:bodyPr/>
                    <a:lstStyle/>
                    <a:p>
                      <a:pPr algn="l" fontAlgn="b"/>
                      <a:r>
                        <a:rPr lang="sv-SE" sz="1200" b="0" i="0" u="none" strike="noStrike">
                          <a:solidFill>
                            <a:srgbClr val="000000"/>
                          </a:solidFill>
                          <a:effectLst/>
                          <a:latin typeface="Calibri" panose="020F0502020204030204" pitchFamily="34" charset="0"/>
                        </a:rPr>
                        <a:t>65-84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9DCC8E"/>
                    </a:solidFill>
                  </a:tcPr>
                </a:tc>
                <a:extLst>
                  <a:ext uri="{0D108BD9-81ED-4DB2-BD59-A6C34878D82A}">
                    <a16:rowId xmlns:a16="http://schemas.microsoft.com/office/drawing/2014/main" val="3318226263"/>
                  </a:ext>
                </a:extLst>
              </a:tr>
              <a:tr h="203200">
                <a:tc>
                  <a:txBody>
                    <a:bodyPr/>
                    <a:lstStyle/>
                    <a:p>
                      <a:pPr algn="l" fontAlgn="b"/>
                      <a:r>
                        <a:rPr lang="sv-SE" sz="1200" b="0" i="0" u="none" strike="noStrike">
                          <a:solidFill>
                            <a:srgbClr val="000000"/>
                          </a:solidFill>
                          <a:effectLst/>
                          <a:latin typeface="Calibri" panose="020F0502020204030204" pitchFamily="34" charset="0"/>
                        </a:rPr>
                        <a:t>45-64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8E999"/>
                    </a:solidFill>
                  </a:tcPr>
                </a:tc>
                <a:extLst>
                  <a:ext uri="{0D108BD9-81ED-4DB2-BD59-A6C34878D82A}">
                    <a16:rowId xmlns:a16="http://schemas.microsoft.com/office/drawing/2014/main" val="3155759411"/>
                  </a:ext>
                </a:extLst>
              </a:tr>
              <a:tr h="203200">
                <a:tc>
                  <a:txBody>
                    <a:bodyPr/>
                    <a:lstStyle/>
                    <a:p>
                      <a:pPr algn="l" fontAlgn="b"/>
                      <a:r>
                        <a:rPr lang="sv-SE" sz="1200" b="0" i="0" u="none" strike="noStrike">
                          <a:solidFill>
                            <a:srgbClr val="000000"/>
                          </a:solidFill>
                          <a:effectLst/>
                          <a:latin typeface="Calibri" panose="020F0502020204030204" pitchFamily="34" charset="0"/>
                        </a:rPr>
                        <a:t>25-44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2955A"/>
                    </a:solidFill>
                  </a:tcPr>
                </a:tc>
                <a:extLst>
                  <a:ext uri="{0D108BD9-81ED-4DB2-BD59-A6C34878D82A}">
                    <a16:rowId xmlns:a16="http://schemas.microsoft.com/office/drawing/2014/main" val="2688919030"/>
                  </a:ext>
                </a:extLst>
              </a:tr>
              <a:tr h="203200">
                <a:tc>
                  <a:txBody>
                    <a:bodyPr/>
                    <a:lstStyle/>
                    <a:p>
                      <a:pPr algn="l" fontAlgn="b"/>
                      <a:r>
                        <a:rPr lang="sv-SE" sz="12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l" fontAlgn="b"/>
                      <a:r>
                        <a:rPr lang="sv-SE" sz="12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1753429836"/>
                  </a:ext>
                </a:extLst>
              </a:tr>
            </a:tbl>
          </a:graphicData>
        </a:graphic>
      </p:graphicFrame>
    </p:spTree>
    <p:extLst>
      <p:ext uri="{BB962C8B-B14F-4D97-AF65-F5344CB8AC3E}">
        <p14:creationId xmlns:p14="http://schemas.microsoft.com/office/powerpoint/2010/main" val="31608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5F688F7-47C3-3940-B03D-5B8A4ACC5DB6}"/>
              </a:ext>
            </a:extLst>
          </p:cNvPr>
          <p:cNvSpPr>
            <a:spLocks noGrp="1"/>
          </p:cNvSpPr>
          <p:nvPr>
            <p:ph type="title"/>
          </p:nvPr>
        </p:nvSpPr>
        <p:spPr/>
        <p:txBody>
          <a:bodyPr/>
          <a:lstStyle/>
          <a:p>
            <a:r>
              <a:rPr lang="sv-SE" dirty="0"/>
              <a:t>Segment bygglov</a:t>
            </a:r>
          </a:p>
        </p:txBody>
      </p:sp>
      <p:sp>
        <p:nvSpPr>
          <p:cNvPr id="4" name="Platshållare för innehåll 1">
            <a:extLst>
              <a:ext uri="{FF2B5EF4-FFF2-40B4-BE49-F238E27FC236}">
                <a16:creationId xmlns:a16="http://schemas.microsoft.com/office/drawing/2014/main" id="{572053C0-4457-8A67-853D-A0E22B76C595}"/>
              </a:ext>
            </a:extLst>
          </p:cNvPr>
          <p:cNvSpPr>
            <a:spLocks noGrp="1"/>
          </p:cNvSpPr>
          <p:nvPr>
            <p:ph idx="1"/>
          </p:nvPr>
        </p:nvSpPr>
        <p:spPr>
          <a:xfrm>
            <a:off x="7477246" y="1782501"/>
            <a:ext cx="3689484" cy="4256695"/>
          </a:xfrm>
        </p:spPr>
        <p:txBody>
          <a:bodyPr/>
          <a:lstStyle/>
          <a:p>
            <a:r>
              <a:rPr lang="sv-SE" dirty="0"/>
              <a:t>Resultatet visas i form av 7 olika segment av respondenter</a:t>
            </a:r>
          </a:p>
          <a:p>
            <a:r>
              <a:rPr lang="sv-SE" dirty="0"/>
              <a:t>Färgkodning är gjord utifrån gruppens NKI</a:t>
            </a:r>
          </a:p>
        </p:txBody>
      </p:sp>
      <p:sp>
        <p:nvSpPr>
          <p:cNvPr id="6" name="textruta 5">
            <a:extLst>
              <a:ext uri="{FF2B5EF4-FFF2-40B4-BE49-F238E27FC236}">
                <a16:creationId xmlns:a16="http://schemas.microsoft.com/office/drawing/2014/main" id="{C68404E9-9316-F61D-422D-DCB0565F7762}"/>
              </a:ext>
            </a:extLst>
          </p:cNvPr>
          <p:cNvSpPr txBox="1"/>
          <p:nvPr/>
        </p:nvSpPr>
        <p:spPr>
          <a:xfrm>
            <a:off x="10141557" y="4753001"/>
            <a:ext cx="1467068" cy="369332"/>
          </a:xfrm>
          <a:prstGeom prst="rect">
            <a:avLst/>
          </a:prstGeom>
          <a:noFill/>
        </p:spPr>
        <p:txBody>
          <a:bodyPr wrap="none" rtlCol="0">
            <a:spAutoFit/>
          </a:bodyPr>
          <a:lstStyle/>
          <a:p>
            <a:r>
              <a:rPr lang="sv-SE" dirty="0"/>
              <a:t>Färgkodning</a:t>
            </a:r>
          </a:p>
        </p:txBody>
      </p:sp>
      <p:graphicFrame>
        <p:nvGraphicFramePr>
          <p:cNvPr id="2" name="Tabell 1">
            <a:extLst>
              <a:ext uri="{FF2B5EF4-FFF2-40B4-BE49-F238E27FC236}">
                <a16:creationId xmlns:a16="http://schemas.microsoft.com/office/drawing/2014/main" id="{D03DE1A8-0104-DE00-1BC9-B356D0DEEC79}"/>
              </a:ext>
            </a:extLst>
          </p:cNvPr>
          <p:cNvGraphicFramePr>
            <a:graphicFrameLocks noGrp="1"/>
          </p:cNvGraphicFramePr>
          <p:nvPr/>
        </p:nvGraphicFramePr>
        <p:xfrm>
          <a:off x="10274058" y="5122333"/>
          <a:ext cx="1202066" cy="1016000"/>
        </p:xfrm>
        <a:graphic>
          <a:graphicData uri="http://schemas.openxmlformats.org/drawingml/2006/table">
            <a:tbl>
              <a:tblPr firstRow="1"/>
              <a:tblGrid>
                <a:gridCol w="592466">
                  <a:extLst>
                    <a:ext uri="{9D8B030D-6E8A-4147-A177-3AD203B41FA5}">
                      <a16:colId xmlns:a16="http://schemas.microsoft.com/office/drawing/2014/main" val="2957074981"/>
                    </a:ext>
                  </a:extLst>
                </a:gridCol>
                <a:gridCol w="609600">
                  <a:extLst>
                    <a:ext uri="{9D8B030D-6E8A-4147-A177-3AD203B41FA5}">
                      <a16:colId xmlns:a16="http://schemas.microsoft.com/office/drawing/2014/main" val="2820423581"/>
                    </a:ext>
                  </a:extLst>
                </a:gridCol>
              </a:tblGrid>
              <a:tr h="203200">
                <a:tc>
                  <a:txBody>
                    <a:bodyPr/>
                    <a:lstStyle/>
                    <a:p>
                      <a:pPr algn="l" fontAlgn="b"/>
                      <a:r>
                        <a:rPr lang="sv-SE" sz="1200" b="0" i="0" u="none" strike="noStrike">
                          <a:solidFill>
                            <a:srgbClr val="000000"/>
                          </a:solidFill>
                          <a:effectLst/>
                          <a:latin typeface="Calibri" panose="020F0502020204030204" pitchFamily="34" charset="0"/>
                        </a:rPr>
                        <a:t>85-100</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00B050"/>
                    </a:solidFill>
                  </a:tcPr>
                </a:tc>
                <a:extLst>
                  <a:ext uri="{0D108BD9-81ED-4DB2-BD59-A6C34878D82A}">
                    <a16:rowId xmlns:a16="http://schemas.microsoft.com/office/drawing/2014/main" val="4089860579"/>
                  </a:ext>
                </a:extLst>
              </a:tr>
              <a:tr h="203200">
                <a:tc>
                  <a:txBody>
                    <a:bodyPr/>
                    <a:lstStyle/>
                    <a:p>
                      <a:pPr algn="l" fontAlgn="b"/>
                      <a:r>
                        <a:rPr lang="sv-SE" sz="1200" b="0" i="0" u="none" strike="noStrike">
                          <a:solidFill>
                            <a:srgbClr val="000000"/>
                          </a:solidFill>
                          <a:effectLst/>
                          <a:latin typeface="Calibri" panose="020F0502020204030204" pitchFamily="34" charset="0"/>
                        </a:rPr>
                        <a:t>65-84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9DCC8E"/>
                    </a:solidFill>
                  </a:tcPr>
                </a:tc>
                <a:extLst>
                  <a:ext uri="{0D108BD9-81ED-4DB2-BD59-A6C34878D82A}">
                    <a16:rowId xmlns:a16="http://schemas.microsoft.com/office/drawing/2014/main" val="3318226263"/>
                  </a:ext>
                </a:extLst>
              </a:tr>
              <a:tr h="203200">
                <a:tc>
                  <a:txBody>
                    <a:bodyPr/>
                    <a:lstStyle/>
                    <a:p>
                      <a:pPr algn="l" fontAlgn="b"/>
                      <a:r>
                        <a:rPr lang="sv-SE" sz="1200" b="0" i="0" u="none" strike="noStrike">
                          <a:solidFill>
                            <a:srgbClr val="000000"/>
                          </a:solidFill>
                          <a:effectLst/>
                          <a:latin typeface="Calibri" panose="020F0502020204030204" pitchFamily="34" charset="0"/>
                        </a:rPr>
                        <a:t>45-64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8E999"/>
                    </a:solidFill>
                  </a:tcPr>
                </a:tc>
                <a:extLst>
                  <a:ext uri="{0D108BD9-81ED-4DB2-BD59-A6C34878D82A}">
                    <a16:rowId xmlns:a16="http://schemas.microsoft.com/office/drawing/2014/main" val="3155759411"/>
                  </a:ext>
                </a:extLst>
              </a:tr>
              <a:tr h="203200">
                <a:tc>
                  <a:txBody>
                    <a:bodyPr/>
                    <a:lstStyle/>
                    <a:p>
                      <a:pPr algn="l" fontAlgn="b"/>
                      <a:r>
                        <a:rPr lang="sv-SE" sz="1200" b="0" i="0" u="none" strike="noStrike">
                          <a:solidFill>
                            <a:srgbClr val="000000"/>
                          </a:solidFill>
                          <a:effectLst/>
                          <a:latin typeface="Calibri" panose="020F0502020204030204" pitchFamily="34" charset="0"/>
                        </a:rPr>
                        <a:t>25-44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2955A"/>
                    </a:solidFill>
                  </a:tcPr>
                </a:tc>
                <a:extLst>
                  <a:ext uri="{0D108BD9-81ED-4DB2-BD59-A6C34878D82A}">
                    <a16:rowId xmlns:a16="http://schemas.microsoft.com/office/drawing/2014/main" val="2688919030"/>
                  </a:ext>
                </a:extLst>
              </a:tr>
              <a:tr h="203200">
                <a:tc>
                  <a:txBody>
                    <a:bodyPr/>
                    <a:lstStyle/>
                    <a:p>
                      <a:pPr algn="l" fontAlgn="b"/>
                      <a:r>
                        <a:rPr lang="sv-SE" sz="12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l" fontAlgn="b"/>
                      <a:r>
                        <a:rPr lang="sv-SE" sz="12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1753429836"/>
                  </a:ext>
                </a:extLst>
              </a:tr>
            </a:tbl>
          </a:graphicData>
        </a:graphic>
      </p:graphicFrame>
      <p:graphicFrame>
        <p:nvGraphicFramePr>
          <p:cNvPr id="5" name="Diagram 4" descr="Ett diagram som visar hur respondenterna segmenterats. Segmenten är starkt positiva (40 procent), positiva (26%), positiva men skeptiska till information (16%), positiva men kritiska till förståelse, råd och vägledning (5%), missnöjda med information och tid (8%), missnöjda med förståelse, råd och vägledning samt motivering (3%) och slutligen starka kritiker (3%).">
            <a:extLst>
              <a:ext uri="{FF2B5EF4-FFF2-40B4-BE49-F238E27FC236}">
                <a16:creationId xmlns:a16="http://schemas.microsoft.com/office/drawing/2014/main" id="{1B282167-466B-7DB8-A5BD-7FED7A15BA0D}"/>
              </a:ext>
            </a:extLst>
          </p:cNvPr>
          <p:cNvGraphicFramePr/>
          <p:nvPr>
            <p:extLst>
              <p:ext uri="{D42A27DB-BD31-4B8C-83A1-F6EECF244321}">
                <p14:modId xmlns:p14="http://schemas.microsoft.com/office/powerpoint/2010/main" val="4121622626"/>
              </p:ext>
            </p:extLst>
          </p:nvPr>
        </p:nvGraphicFramePr>
        <p:xfrm>
          <a:off x="664233" y="1678075"/>
          <a:ext cx="6721305" cy="44602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4723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5F688F7-47C3-3940-B03D-5B8A4ACC5DB6}"/>
              </a:ext>
            </a:extLst>
          </p:cNvPr>
          <p:cNvSpPr>
            <a:spLocks noGrp="1"/>
          </p:cNvSpPr>
          <p:nvPr>
            <p:ph type="title"/>
          </p:nvPr>
        </p:nvSpPr>
        <p:spPr/>
        <p:txBody>
          <a:bodyPr/>
          <a:lstStyle/>
          <a:p>
            <a:r>
              <a:rPr lang="sv-SE" dirty="0"/>
              <a:t>Segment servering</a:t>
            </a:r>
          </a:p>
        </p:txBody>
      </p:sp>
      <p:sp>
        <p:nvSpPr>
          <p:cNvPr id="4" name="Platshållare för innehåll 1">
            <a:extLst>
              <a:ext uri="{FF2B5EF4-FFF2-40B4-BE49-F238E27FC236}">
                <a16:creationId xmlns:a16="http://schemas.microsoft.com/office/drawing/2014/main" id="{572053C0-4457-8A67-853D-A0E22B76C595}"/>
              </a:ext>
            </a:extLst>
          </p:cNvPr>
          <p:cNvSpPr>
            <a:spLocks noGrp="1"/>
          </p:cNvSpPr>
          <p:nvPr>
            <p:ph idx="1"/>
          </p:nvPr>
        </p:nvSpPr>
        <p:spPr>
          <a:xfrm>
            <a:off x="7477246" y="1782501"/>
            <a:ext cx="3689484" cy="4256695"/>
          </a:xfrm>
        </p:spPr>
        <p:txBody>
          <a:bodyPr/>
          <a:lstStyle/>
          <a:p>
            <a:r>
              <a:rPr lang="sv-SE" dirty="0"/>
              <a:t>Resultatet visas i form av 7 olika segment av respondenter</a:t>
            </a:r>
          </a:p>
          <a:p>
            <a:r>
              <a:rPr lang="sv-SE" dirty="0"/>
              <a:t>Färgkodning är gjord utifrån gruppens NKI</a:t>
            </a:r>
          </a:p>
        </p:txBody>
      </p:sp>
      <p:graphicFrame>
        <p:nvGraphicFramePr>
          <p:cNvPr id="2" name="Diagram 1" descr="Ett diagram som visar hur respondenterna segmenterats. Segmenten är starkt positiva (40 procent), positiva (26%), positiva men skeptiska till information (16%), positiva men kritiska till förståelse, råd och vägledning (5%), missnöjda med information och tid (8%), missnöjda med förståelse, råd och vägledning samt motivering (3%) och slutligen starka kritiker (3%).">
            <a:extLst>
              <a:ext uri="{FF2B5EF4-FFF2-40B4-BE49-F238E27FC236}">
                <a16:creationId xmlns:a16="http://schemas.microsoft.com/office/drawing/2014/main" id="{E628D937-DD0B-F828-D767-51DAB138F4AC}"/>
              </a:ext>
            </a:extLst>
          </p:cNvPr>
          <p:cNvGraphicFramePr/>
          <p:nvPr>
            <p:extLst>
              <p:ext uri="{D42A27DB-BD31-4B8C-83A1-F6EECF244321}">
                <p14:modId xmlns:p14="http://schemas.microsoft.com/office/powerpoint/2010/main" val="385100778"/>
              </p:ext>
            </p:extLst>
          </p:nvPr>
        </p:nvGraphicFramePr>
        <p:xfrm>
          <a:off x="664233" y="1678075"/>
          <a:ext cx="6721305" cy="446025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83EFA02-2750-69BF-8A71-DCAEB79F735F}"/>
              </a:ext>
            </a:extLst>
          </p:cNvPr>
          <p:cNvSpPr txBox="1"/>
          <p:nvPr/>
        </p:nvSpPr>
        <p:spPr>
          <a:xfrm>
            <a:off x="10141557" y="4753001"/>
            <a:ext cx="1467068" cy="369332"/>
          </a:xfrm>
          <a:prstGeom prst="rect">
            <a:avLst/>
          </a:prstGeom>
          <a:noFill/>
        </p:spPr>
        <p:txBody>
          <a:bodyPr wrap="none" rtlCol="0">
            <a:spAutoFit/>
          </a:bodyPr>
          <a:lstStyle/>
          <a:p>
            <a:r>
              <a:rPr lang="sv-SE" dirty="0"/>
              <a:t>Färgkodning</a:t>
            </a:r>
          </a:p>
        </p:txBody>
      </p:sp>
      <p:graphicFrame>
        <p:nvGraphicFramePr>
          <p:cNvPr id="8" name="Tabell 7">
            <a:extLst>
              <a:ext uri="{FF2B5EF4-FFF2-40B4-BE49-F238E27FC236}">
                <a16:creationId xmlns:a16="http://schemas.microsoft.com/office/drawing/2014/main" id="{BF545948-3A9D-BADE-752B-BA9A0601D760}"/>
              </a:ext>
            </a:extLst>
          </p:cNvPr>
          <p:cNvGraphicFramePr>
            <a:graphicFrameLocks noGrp="1"/>
          </p:cNvGraphicFramePr>
          <p:nvPr/>
        </p:nvGraphicFramePr>
        <p:xfrm>
          <a:off x="10274058" y="5122333"/>
          <a:ext cx="1202066" cy="1016000"/>
        </p:xfrm>
        <a:graphic>
          <a:graphicData uri="http://schemas.openxmlformats.org/drawingml/2006/table">
            <a:tbl>
              <a:tblPr firstRow="1"/>
              <a:tblGrid>
                <a:gridCol w="592466">
                  <a:extLst>
                    <a:ext uri="{9D8B030D-6E8A-4147-A177-3AD203B41FA5}">
                      <a16:colId xmlns:a16="http://schemas.microsoft.com/office/drawing/2014/main" val="2957074981"/>
                    </a:ext>
                  </a:extLst>
                </a:gridCol>
                <a:gridCol w="609600">
                  <a:extLst>
                    <a:ext uri="{9D8B030D-6E8A-4147-A177-3AD203B41FA5}">
                      <a16:colId xmlns:a16="http://schemas.microsoft.com/office/drawing/2014/main" val="2820423581"/>
                    </a:ext>
                  </a:extLst>
                </a:gridCol>
              </a:tblGrid>
              <a:tr h="203200">
                <a:tc>
                  <a:txBody>
                    <a:bodyPr/>
                    <a:lstStyle/>
                    <a:p>
                      <a:pPr algn="l" fontAlgn="b"/>
                      <a:r>
                        <a:rPr lang="sv-SE" sz="1200" b="0" i="0" u="none" strike="noStrike">
                          <a:solidFill>
                            <a:srgbClr val="000000"/>
                          </a:solidFill>
                          <a:effectLst/>
                          <a:latin typeface="Calibri" panose="020F0502020204030204" pitchFamily="34" charset="0"/>
                        </a:rPr>
                        <a:t>85-100</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00B050"/>
                    </a:solidFill>
                  </a:tcPr>
                </a:tc>
                <a:extLst>
                  <a:ext uri="{0D108BD9-81ED-4DB2-BD59-A6C34878D82A}">
                    <a16:rowId xmlns:a16="http://schemas.microsoft.com/office/drawing/2014/main" val="4089860579"/>
                  </a:ext>
                </a:extLst>
              </a:tr>
              <a:tr h="203200">
                <a:tc>
                  <a:txBody>
                    <a:bodyPr/>
                    <a:lstStyle/>
                    <a:p>
                      <a:pPr algn="l" fontAlgn="b"/>
                      <a:r>
                        <a:rPr lang="sv-SE" sz="1200" b="0" i="0" u="none" strike="noStrike">
                          <a:solidFill>
                            <a:srgbClr val="000000"/>
                          </a:solidFill>
                          <a:effectLst/>
                          <a:latin typeface="Calibri" panose="020F0502020204030204" pitchFamily="34" charset="0"/>
                        </a:rPr>
                        <a:t>65-84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9DCC8E"/>
                    </a:solidFill>
                  </a:tcPr>
                </a:tc>
                <a:extLst>
                  <a:ext uri="{0D108BD9-81ED-4DB2-BD59-A6C34878D82A}">
                    <a16:rowId xmlns:a16="http://schemas.microsoft.com/office/drawing/2014/main" val="3318226263"/>
                  </a:ext>
                </a:extLst>
              </a:tr>
              <a:tr h="203200">
                <a:tc>
                  <a:txBody>
                    <a:bodyPr/>
                    <a:lstStyle/>
                    <a:p>
                      <a:pPr algn="l" fontAlgn="b"/>
                      <a:r>
                        <a:rPr lang="sv-SE" sz="1200" b="0" i="0" u="none" strike="noStrike">
                          <a:solidFill>
                            <a:srgbClr val="000000"/>
                          </a:solidFill>
                          <a:effectLst/>
                          <a:latin typeface="Calibri" panose="020F0502020204030204" pitchFamily="34" charset="0"/>
                        </a:rPr>
                        <a:t>45-64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8E999"/>
                    </a:solidFill>
                  </a:tcPr>
                </a:tc>
                <a:extLst>
                  <a:ext uri="{0D108BD9-81ED-4DB2-BD59-A6C34878D82A}">
                    <a16:rowId xmlns:a16="http://schemas.microsoft.com/office/drawing/2014/main" val="3155759411"/>
                  </a:ext>
                </a:extLst>
              </a:tr>
              <a:tr h="203200">
                <a:tc>
                  <a:txBody>
                    <a:bodyPr/>
                    <a:lstStyle/>
                    <a:p>
                      <a:pPr algn="l" fontAlgn="b"/>
                      <a:r>
                        <a:rPr lang="sv-SE" sz="1200" b="0" i="0" u="none" strike="noStrike">
                          <a:solidFill>
                            <a:srgbClr val="000000"/>
                          </a:solidFill>
                          <a:effectLst/>
                          <a:latin typeface="Calibri" panose="020F0502020204030204" pitchFamily="34" charset="0"/>
                        </a:rPr>
                        <a:t>25-44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2955A"/>
                    </a:solidFill>
                  </a:tcPr>
                </a:tc>
                <a:extLst>
                  <a:ext uri="{0D108BD9-81ED-4DB2-BD59-A6C34878D82A}">
                    <a16:rowId xmlns:a16="http://schemas.microsoft.com/office/drawing/2014/main" val="2688919030"/>
                  </a:ext>
                </a:extLst>
              </a:tr>
              <a:tr h="203200">
                <a:tc>
                  <a:txBody>
                    <a:bodyPr/>
                    <a:lstStyle/>
                    <a:p>
                      <a:pPr algn="l" fontAlgn="b"/>
                      <a:r>
                        <a:rPr lang="sv-SE" sz="12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l" fontAlgn="b"/>
                      <a:r>
                        <a:rPr lang="sv-SE" sz="12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1753429836"/>
                  </a:ext>
                </a:extLst>
              </a:tr>
            </a:tbl>
          </a:graphicData>
        </a:graphic>
      </p:graphicFrame>
    </p:spTree>
    <p:extLst>
      <p:ext uri="{BB962C8B-B14F-4D97-AF65-F5344CB8AC3E}">
        <p14:creationId xmlns:p14="http://schemas.microsoft.com/office/powerpoint/2010/main" val="2836614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5F688F7-47C3-3940-B03D-5B8A4ACC5DB6}"/>
              </a:ext>
            </a:extLst>
          </p:cNvPr>
          <p:cNvSpPr>
            <a:spLocks noGrp="1"/>
          </p:cNvSpPr>
          <p:nvPr>
            <p:ph type="title"/>
          </p:nvPr>
        </p:nvSpPr>
        <p:spPr/>
        <p:txBody>
          <a:bodyPr/>
          <a:lstStyle/>
          <a:p>
            <a:r>
              <a:rPr lang="sv-SE" dirty="0"/>
              <a:t>Segment livsmedel</a:t>
            </a:r>
          </a:p>
        </p:txBody>
      </p:sp>
      <p:sp>
        <p:nvSpPr>
          <p:cNvPr id="4" name="Platshållare för innehåll 1">
            <a:extLst>
              <a:ext uri="{FF2B5EF4-FFF2-40B4-BE49-F238E27FC236}">
                <a16:creationId xmlns:a16="http://schemas.microsoft.com/office/drawing/2014/main" id="{572053C0-4457-8A67-853D-A0E22B76C595}"/>
              </a:ext>
            </a:extLst>
          </p:cNvPr>
          <p:cNvSpPr>
            <a:spLocks noGrp="1"/>
          </p:cNvSpPr>
          <p:nvPr>
            <p:ph idx="1"/>
          </p:nvPr>
        </p:nvSpPr>
        <p:spPr>
          <a:xfrm>
            <a:off x="7477246" y="1782501"/>
            <a:ext cx="3689484" cy="4256695"/>
          </a:xfrm>
        </p:spPr>
        <p:txBody>
          <a:bodyPr/>
          <a:lstStyle/>
          <a:p>
            <a:r>
              <a:rPr lang="sv-SE" dirty="0"/>
              <a:t>Resultatet visas i form av 7 olika segment av respondenter</a:t>
            </a:r>
          </a:p>
          <a:p>
            <a:r>
              <a:rPr lang="sv-SE" dirty="0"/>
              <a:t>Färgkodning är gjord utifrån gruppens NKI</a:t>
            </a:r>
          </a:p>
        </p:txBody>
      </p:sp>
      <p:graphicFrame>
        <p:nvGraphicFramePr>
          <p:cNvPr id="2" name="Diagram 1" descr="Ett diagram som visar hur respondenterna segmenterats. Segmenten är starkt positiva (40 procent), positiva (26%), positiva men skeptiska till information (16%), positiva men kritiska till förståelse, råd och vägledning (5%), missnöjda med information och tid (8%), missnöjda med förståelse, råd och vägledning samt motivering (3%) och slutligen starka kritiker (3%).">
            <a:extLst>
              <a:ext uri="{FF2B5EF4-FFF2-40B4-BE49-F238E27FC236}">
                <a16:creationId xmlns:a16="http://schemas.microsoft.com/office/drawing/2014/main" id="{E628D937-DD0B-F828-D767-51DAB138F4AC}"/>
              </a:ext>
            </a:extLst>
          </p:cNvPr>
          <p:cNvGraphicFramePr/>
          <p:nvPr>
            <p:extLst>
              <p:ext uri="{D42A27DB-BD31-4B8C-83A1-F6EECF244321}">
                <p14:modId xmlns:p14="http://schemas.microsoft.com/office/powerpoint/2010/main" val="3572553419"/>
              </p:ext>
            </p:extLst>
          </p:nvPr>
        </p:nvGraphicFramePr>
        <p:xfrm>
          <a:off x="664233" y="1678075"/>
          <a:ext cx="6721305" cy="446025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83EFA02-2750-69BF-8A71-DCAEB79F735F}"/>
              </a:ext>
            </a:extLst>
          </p:cNvPr>
          <p:cNvSpPr txBox="1"/>
          <p:nvPr/>
        </p:nvSpPr>
        <p:spPr>
          <a:xfrm>
            <a:off x="10141557" y="4753001"/>
            <a:ext cx="1467068" cy="369332"/>
          </a:xfrm>
          <a:prstGeom prst="rect">
            <a:avLst/>
          </a:prstGeom>
          <a:noFill/>
        </p:spPr>
        <p:txBody>
          <a:bodyPr wrap="none" rtlCol="0">
            <a:spAutoFit/>
          </a:bodyPr>
          <a:lstStyle/>
          <a:p>
            <a:r>
              <a:rPr lang="sv-SE" dirty="0"/>
              <a:t>Färgkodning</a:t>
            </a:r>
          </a:p>
        </p:txBody>
      </p:sp>
      <p:graphicFrame>
        <p:nvGraphicFramePr>
          <p:cNvPr id="8" name="Tabell 7">
            <a:extLst>
              <a:ext uri="{FF2B5EF4-FFF2-40B4-BE49-F238E27FC236}">
                <a16:creationId xmlns:a16="http://schemas.microsoft.com/office/drawing/2014/main" id="{BF545948-3A9D-BADE-752B-BA9A0601D760}"/>
              </a:ext>
            </a:extLst>
          </p:cNvPr>
          <p:cNvGraphicFramePr>
            <a:graphicFrameLocks noGrp="1"/>
          </p:cNvGraphicFramePr>
          <p:nvPr/>
        </p:nvGraphicFramePr>
        <p:xfrm>
          <a:off x="10274058" y="5122333"/>
          <a:ext cx="1202066" cy="1016000"/>
        </p:xfrm>
        <a:graphic>
          <a:graphicData uri="http://schemas.openxmlformats.org/drawingml/2006/table">
            <a:tbl>
              <a:tblPr firstRow="1"/>
              <a:tblGrid>
                <a:gridCol w="592466">
                  <a:extLst>
                    <a:ext uri="{9D8B030D-6E8A-4147-A177-3AD203B41FA5}">
                      <a16:colId xmlns:a16="http://schemas.microsoft.com/office/drawing/2014/main" val="2957074981"/>
                    </a:ext>
                  </a:extLst>
                </a:gridCol>
                <a:gridCol w="609600">
                  <a:extLst>
                    <a:ext uri="{9D8B030D-6E8A-4147-A177-3AD203B41FA5}">
                      <a16:colId xmlns:a16="http://schemas.microsoft.com/office/drawing/2014/main" val="2820423581"/>
                    </a:ext>
                  </a:extLst>
                </a:gridCol>
              </a:tblGrid>
              <a:tr h="203200">
                <a:tc>
                  <a:txBody>
                    <a:bodyPr/>
                    <a:lstStyle/>
                    <a:p>
                      <a:pPr algn="l" fontAlgn="b"/>
                      <a:r>
                        <a:rPr lang="sv-SE" sz="1200" b="0" i="0" u="none" strike="noStrike">
                          <a:solidFill>
                            <a:srgbClr val="000000"/>
                          </a:solidFill>
                          <a:effectLst/>
                          <a:latin typeface="Calibri" panose="020F0502020204030204" pitchFamily="34" charset="0"/>
                        </a:rPr>
                        <a:t>85-100</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00B050"/>
                    </a:solidFill>
                  </a:tcPr>
                </a:tc>
                <a:extLst>
                  <a:ext uri="{0D108BD9-81ED-4DB2-BD59-A6C34878D82A}">
                    <a16:rowId xmlns:a16="http://schemas.microsoft.com/office/drawing/2014/main" val="4089860579"/>
                  </a:ext>
                </a:extLst>
              </a:tr>
              <a:tr h="203200">
                <a:tc>
                  <a:txBody>
                    <a:bodyPr/>
                    <a:lstStyle/>
                    <a:p>
                      <a:pPr algn="l" fontAlgn="b"/>
                      <a:r>
                        <a:rPr lang="sv-SE" sz="1200" b="0" i="0" u="none" strike="noStrike">
                          <a:solidFill>
                            <a:srgbClr val="000000"/>
                          </a:solidFill>
                          <a:effectLst/>
                          <a:latin typeface="Calibri" panose="020F0502020204030204" pitchFamily="34" charset="0"/>
                        </a:rPr>
                        <a:t>65-84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9DCC8E"/>
                    </a:solidFill>
                  </a:tcPr>
                </a:tc>
                <a:extLst>
                  <a:ext uri="{0D108BD9-81ED-4DB2-BD59-A6C34878D82A}">
                    <a16:rowId xmlns:a16="http://schemas.microsoft.com/office/drawing/2014/main" val="3318226263"/>
                  </a:ext>
                </a:extLst>
              </a:tr>
              <a:tr h="203200">
                <a:tc>
                  <a:txBody>
                    <a:bodyPr/>
                    <a:lstStyle/>
                    <a:p>
                      <a:pPr algn="l" fontAlgn="b"/>
                      <a:r>
                        <a:rPr lang="sv-SE" sz="1200" b="0" i="0" u="none" strike="noStrike">
                          <a:solidFill>
                            <a:srgbClr val="000000"/>
                          </a:solidFill>
                          <a:effectLst/>
                          <a:latin typeface="Calibri" panose="020F0502020204030204" pitchFamily="34" charset="0"/>
                        </a:rPr>
                        <a:t>45-64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8E999"/>
                    </a:solidFill>
                  </a:tcPr>
                </a:tc>
                <a:extLst>
                  <a:ext uri="{0D108BD9-81ED-4DB2-BD59-A6C34878D82A}">
                    <a16:rowId xmlns:a16="http://schemas.microsoft.com/office/drawing/2014/main" val="3155759411"/>
                  </a:ext>
                </a:extLst>
              </a:tr>
              <a:tr h="203200">
                <a:tc>
                  <a:txBody>
                    <a:bodyPr/>
                    <a:lstStyle/>
                    <a:p>
                      <a:pPr algn="l" fontAlgn="b"/>
                      <a:r>
                        <a:rPr lang="sv-SE" sz="1200" b="0" i="0" u="none" strike="noStrike">
                          <a:solidFill>
                            <a:srgbClr val="000000"/>
                          </a:solidFill>
                          <a:effectLst/>
                          <a:latin typeface="Calibri" panose="020F0502020204030204" pitchFamily="34" charset="0"/>
                        </a:rPr>
                        <a:t>25-44</a:t>
                      </a:r>
                    </a:p>
                  </a:txBody>
                  <a:tcPr marL="9525" marR="9525" marT="9525" marB="0" anchor="b">
                    <a:lnL>
                      <a:noFill/>
                    </a:lnL>
                    <a:lnR>
                      <a:noFill/>
                    </a:lnR>
                    <a:lnT>
                      <a:noFill/>
                    </a:lnT>
                    <a:lnB>
                      <a:noFill/>
                    </a:lnB>
                  </a:tcPr>
                </a:tc>
                <a:tc>
                  <a:txBody>
                    <a:bodyPr/>
                    <a:lstStyle/>
                    <a:p>
                      <a:pPr algn="l" fontAlgn="b"/>
                      <a:r>
                        <a:rPr lang="sv-SE" sz="12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2955A"/>
                    </a:solidFill>
                  </a:tcPr>
                </a:tc>
                <a:extLst>
                  <a:ext uri="{0D108BD9-81ED-4DB2-BD59-A6C34878D82A}">
                    <a16:rowId xmlns:a16="http://schemas.microsoft.com/office/drawing/2014/main" val="2688919030"/>
                  </a:ext>
                </a:extLst>
              </a:tr>
              <a:tr h="203200">
                <a:tc>
                  <a:txBody>
                    <a:bodyPr/>
                    <a:lstStyle/>
                    <a:p>
                      <a:pPr algn="l" fontAlgn="b"/>
                      <a:r>
                        <a:rPr lang="sv-SE" sz="12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l" fontAlgn="b"/>
                      <a:r>
                        <a:rPr lang="sv-SE" sz="12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1753429836"/>
                  </a:ext>
                </a:extLst>
              </a:tr>
            </a:tbl>
          </a:graphicData>
        </a:graphic>
      </p:graphicFrame>
    </p:spTree>
    <p:extLst>
      <p:ext uri="{BB962C8B-B14F-4D97-AF65-F5344CB8AC3E}">
        <p14:creationId xmlns:p14="http://schemas.microsoft.com/office/powerpoint/2010/main" val="4207039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D22DED1-8C67-465C-2154-B462CB0B823B}"/>
              </a:ext>
            </a:extLst>
          </p:cNvPr>
          <p:cNvSpPr>
            <a:spLocks noGrp="1"/>
          </p:cNvSpPr>
          <p:nvPr>
            <p:ph idx="1"/>
          </p:nvPr>
        </p:nvSpPr>
        <p:spPr/>
        <p:txBody>
          <a:bodyPr/>
          <a:lstStyle/>
          <a:p>
            <a:r>
              <a:rPr lang="sv-SE" dirty="0"/>
              <a:t>Leverans över förväntan</a:t>
            </a:r>
          </a:p>
          <a:p>
            <a:endParaRPr lang="sv-SE" dirty="0"/>
          </a:p>
          <a:p>
            <a:r>
              <a:rPr lang="sv-SE" dirty="0"/>
              <a:t>Bemötande</a:t>
            </a:r>
          </a:p>
          <a:p>
            <a:endParaRPr lang="sv-SE" dirty="0"/>
          </a:p>
          <a:p>
            <a:r>
              <a:rPr lang="sv-SE" dirty="0"/>
              <a:t>Service snarare än kontroll</a:t>
            </a:r>
          </a:p>
          <a:p>
            <a:endParaRPr lang="sv-SE" dirty="0"/>
          </a:p>
          <a:p>
            <a:endParaRPr lang="sv-SE" dirty="0"/>
          </a:p>
        </p:txBody>
      </p:sp>
      <p:sp>
        <p:nvSpPr>
          <p:cNvPr id="3" name="Rubrik 2">
            <a:extLst>
              <a:ext uri="{FF2B5EF4-FFF2-40B4-BE49-F238E27FC236}">
                <a16:creationId xmlns:a16="http://schemas.microsoft.com/office/drawing/2014/main" id="{65748AB1-3AA5-E4BF-B34A-617A4A7A4ECE}"/>
              </a:ext>
            </a:extLst>
          </p:cNvPr>
          <p:cNvSpPr>
            <a:spLocks noGrp="1"/>
          </p:cNvSpPr>
          <p:nvPr>
            <p:ph type="title"/>
          </p:nvPr>
        </p:nvSpPr>
        <p:spPr/>
        <p:txBody>
          <a:bodyPr/>
          <a:lstStyle/>
          <a:p>
            <a:r>
              <a:rPr lang="sv-SE" dirty="0"/>
              <a:t>Starkt positiva</a:t>
            </a:r>
          </a:p>
        </p:txBody>
      </p:sp>
    </p:spTree>
    <p:extLst>
      <p:ext uri="{BB962C8B-B14F-4D97-AF65-F5344CB8AC3E}">
        <p14:creationId xmlns:p14="http://schemas.microsoft.com/office/powerpoint/2010/main" val="1668021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7D4277F-C5C1-9959-4651-9D62B0710493}"/>
              </a:ext>
            </a:extLst>
          </p:cNvPr>
          <p:cNvSpPr>
            <a:spLocks noGrp="1"/>
          </p:cNvSpPr>
          <p:nvPr>
            <p:ph idx="1"/>
          </p:nvPr>
        </p:nvSpPr>
        <p:spPr/>
        <p:txBody>
          <a:bodyPr/>
          <a:lstStyle/>
          <a:p>
            <a:r>
              <a:rPr lang="sv-SE" dirty="0"/>
              <a:t>Ofta negativa beslut</a:t>
            </a:r>
          </a:p>
          <a:p>
            <a:endParaRPr lang="sv-SE" dirty="0"/>
          </a:p>
          <a:p>
            <a:r>
              <a:rPr lang="sv-SE" dirty="0"/>
              <a:t>Utlösande faktor</a:t>
            </a:r>
          </a:p>
          <a:p>
            <a:pPr lvl="1"/>
            <a:r>
              <a:rPr lang="sv-SE" dirty="0"/>
              <a:t>Lång tid</a:t>
            </a:r>
          </a:p>
          <a:p>
            <a:pPr lvl="1"/>
            <a:r>
              <a:rPr lang="sv-SE" dirty="0"/>
              <a:t>Dåligt bemötande</a:t>
            </a:r>
          </a:p>
          <a:p>
            <a:pPr lvl="1"/>
            <a:r>
              <a:rPr lang="sv-SE" dirty="0"/>
              <a:t>Förstår inte beslut</a:t>
            </a:r>
          </a:p>
          <a:p>
            <a:pPr lvl="1"/>
            <a:r>
              <a:rPr lang="sv-SE" dirty="0"/>
              <a:t>Känsla av att kommunen inte vill att ärendet ska gå bra</a:t>
            </a:r>
          </a:p>
          <a:p>
            <a:endParaRPr lang="sv-SE" dirty="0"/>
          </a:p>
          <a:p>
            <a:endParaRPr lang="sv-SE" dirty="0"/>
          </a:p>
        </p:txBody>
      </p:sp>
      <p:sp>
        <p:nvSpPr>
          <p:cNvPr id="3" name="Rubrik 2">
            <a:extLst>
              <a:ext uri="{FF2B5EF4-FFF2-40B4-BE49-F238E27FC236}">
                <a16:creationId xmlns:a16="http://schemas.microsoft.com/office/drawing/2014/main" id="{E5E0F9F7-A42A-9CB9-3C37-F94AEF7ACC64}"/>
              </a:ext>
            </a:extLst>
          </p:cNvPr>
          <p:cNvSpPr>
            <a:spLocks noGrp="1"/>
          </p:cNvSpPr>
          <p:nvPr>
            <p:ph type="title"/>
          </p:nvPr>
        </p:nvSpPr>
        <p:spPr/>
        <p:txBody>
          <a:bodyPr/>
          <a:lstStyle/>
          <a:p>
            <a:r>
              <a:rPr lang="sv-SE" dirty="0"/>
              <a:t>Starkt kritiska</a:t>
            </a:r>
          </a:p>
        </p:txBody>
      </p:sp>
    </p:spTree>
    <p:extLst>
      <p:ext uri="{BB962C8B-B14F-4D97-AF65-F5344CB8AC3E}">
        <p14:creationId xmlns:p14="http://schemas.microsoft.com/office/powerpoint/2010/main" val="1176006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EB9E80-EA20-E85B-8C26-337A24F4BF90}"/>
              </a:ext>
            </a:extLst>
          </p:cNvPr>
          <p:cNvSpPr>
            <a:spLocks noGrp="1"/>
          </p:cNvSpPr>
          <p:nvPr>
            <p:ph type="ctrTitle"/>
          </p:nvPr>
        </p:nvSpPr>
        <p:spPr/>
        <p:txBody>
          <a:bodyPr/>
          <a:lstStyle/>
          <a:p>
            <a:r>
              <a:rPr lang="sv-SE" dirty="0"/>
              <a:t>Fritext</a:t>
            </a:r>
          </a:p>
        </p:txBody>
      </p:sp>
    </p:spTree>
    <p:extLst>
      <p:ext uri="{BB962C8B-B14F-4D97-AF65-F5344CB8AC3E}">
        <p14:creationId xmlns:p14="http://schemas.microsoft.com/office/powerpoint/2010/main" val="2602168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AE64E42-DD4F-BA5C-FB58-E93238DDCE00}"/>
              </a:ext>
            </a:extLst>
          </p:cNvPr>
          <p:cNvSpPr>
            <a:spLocks noGrp="1"/>
          </p:cNvSpPr>
          <p:nvPr>
            <p:ph idx="1"/>
          </p:nvPr>
        </p:nvSpPr>
        <p:spPr/>
        <p:txBody>
          <a:bodyPr/>
          <a:lstStyle/>
          <a:p>
            <a:r>
              <a:rPr lang="sv-SE" dirty="0"/>
              <a:t>Var det någon del i processen som du var särskilt nöjd med?</a:t>
            </a:r>
          </a:p>
          <a:p>
            <a:r>
              <a:rPr lang="sv-SE" dirty="0"/>
              <a:t>Var det någon del i processen som du var mindre nöjd med?</a:t>
            </a:r>
          </a:p>
          <a:p>
            <a:r>
              <a:rPr lang="sv-SE" dirty="0"/>
              <a:t>Har du några övriga förslag på hur kommunens service i denna typ av ärende kan förbättras?</a:t>
            </a:r>
          </a:p>
        </p:txBody>
      </p:sp>
      <p:sp>
        <p:nvSpPr>
          <p:cNvPr id="3" name="Rubrik 2">
            <a:extLst>
              <a:ext uri="{FF2B5EF4-FFF2-40B4-BE49-F238E27FC236}">
                <a16:creationId xmlns:a16="http://schemas.microsoft.com/office/drawing/2014/main" id="{E8142A3E-18A0-B24D-9B24-4E5112F942EE}"/>
              </a:ext>
            </a:extLst>
          </p:cNvPr>
          <p:cNvSpPr>
            <a:spLocks noGrp="1"/>
          </p:cNvSpPr>
          <p:nvPr>
            <p:ph type="title"/>
          </p:nvPr>
        </p:nvSpPr>
        <p:spPr/>
        <p:txBody>
          <a:bodyPr/>
          <a:lstStyle/>
          <a:p>
            <a:r>
              <a:rPr lang="sv-SE" dirty="0"/>
              <a:t>Fritext</a:t>
            </a:r>
          </a:p>
        </p:txBody>
      </p:sp>
    </p:spTree>
    <p:extLst>
      <p:ext uri="{BB962C8B-B14F-4D97-AF65-F5344CB8AC3E}">
        <p14:creationId xmlns:p14="http://schemas.microsoft.com/office/powerpoint/2010/main" val="2033073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FAE64E42-DD4F-BA5C-FB58-E93238DDCE00}"/>
              </a:ext>
            </a:extLst>
          </p:cNvPr>
          <p:cNvSpPr>
            <a:spLocks noGrp="1"/>
          </p:cNvSpPr>
          <p:nvPr>
            <p:ph idx="1"/>
          </p:nvPr>
        </p:nvSpPr>
        <p:spPr/>
        <p:txBody>
          <a:bodyPr/>
          <a:lstStyle/>
          <a:p>
            <a:r>
              <a:rPr lang="sv-SE" dirty="0"/>
              <a:t>Textanalys för att kunna tolka många svar</a:t>
            </a:r>
          </a:p>
          <a:p>
            <a:endParaRPr lang="sv-SE" dirty="0"/>
          </a:p>
          <a:p>
            <a:r>
              <a:rPr lang="sv-SE" dirty="0" err="1"/>
              <a:t>Enkätfabrikens</a:t>
            </a:r>
            <a:r>
              <a:rPr lang="sv-SE" dirty="0"/>
              <a:t> kunder</a:t>
            </a:r>
          </a:p>
          <a:p>
            <a:endParaRPr lang="sv-SE" dirty="0"/>
          </a:p>
          <a:p>
            <a:r>
              <a:rPr lang="sv-SE" dirty="0"/>
              <a:t>Från 3 tecken långa kommentarer till 3000 tecken långa kommentarer</a:t>
            </a:r>
          </a:p>
        </p:txBody>
      </p:sp>
      <p:sp>
        <p:nvSpPr>
          <p:cNvPr id="3" name="Rubrik 2">
            <a:extLst>
              <a:ext uri="{FF2B5EF4-FFF2-40B4-BE49-F238E27FC236}">
                <a16:creationId xmlns:a16="http://schemas.microsoft.com/office/drawing/2014/main" id="{E8142A3E-18A0-B24D-9B24-4E5112F942EE}"/>
              </a:ext>
            </a:extLst>
          </p:cNvPr>
          <p:cNvSpPr>
            <a:spLocks noGrp="1"/>
          </p:cNvSpPr>
          <p:nvPr>
            <p:ph type="title"/>
          </p:nvPr>
        </p:nvSpPr>
        <p:spPr/>
        <p:txBody>
          <a:bodyPr/>
          <a:lstStyle/>
          <a:p>
            <a:r>
              <a:rPr lang="sv-SE" dirty="0"/>
              <a:t>Fritext</a:t>
            </a:r>
          </a:p>
        </p:txBody>
      </p:sp>
    </p:spTree>
    <p:extLst>
      <p:ext uri="{BB962C8B-B14F-4D97-AF65-F5344CB8AC3E}">
        <p14:creationId xmlns:p14="http://schemas.microsoft.com/office/powerpoint/2010/main" val="31822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 15">
            <a:extLst>
              <a:ext uri="{FF2B5EF4-FFF2-40B4-BE49-F238E27FC236}">
                <a16:creationId xmlns:a16="http://schemas.microsoft.com/office/drawing/2014/main" id="{DB0B4058-6867-DE4A-A26F-07EAB285992D}"/>
              </a:ext>
            </a:extLst>
          </p:cNvPr>
          <p:cNvGrpSpPr/>
          <p:nvPr/>
        </p:nvGrpSpPr>
        <p:grpSpPr>
          <a:xfrm>
            <a:off x="489717" y="2780928"/>
            <a:ext cx="4980036" cy="2656696"/>
            <a:chOff x="419070" y="1676982"/>
            <a:chExt cx="4036560" cy="2153381"/>
          </a:xfrm>
        </p:grpSpPr>
        <p:sp>
          <p:nvSpPr>
            <p:cNvPr id="17" name="Rektangel 16">
              <a:extLst>
                <a:ext uri="{FF2B5EF4-FFF2-40B4-BE49-F238E27FC236}">
                  <a16:creationId xmlns:a16="http://schemas.microsoft.com/office/drawing/2014/main" id="{8DF67FEE-492B-F04E-96A2-4F32EF495264}"/>
                </a:ext>
              </a:extLst>
            </p:cNvPr>
            <p:cNvSpPr/>
            <p:nvPr/>
          </p:nvSpPr>
          <p:spPr>
            <a:xfrm>
              <a:off x="419070" y="3022780"/>
              <a:ext cx="1225002" cy="807583"/>
            </a:xfrm>
            <a:prstGeom prst="rect">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b="1" dirty="0"/>
            </a:p>
          </p:txBody>
        </p:sp>
        <p:sp>
          <p:nvSpPr>
            <p:cNvPr id="21" name="Ellips 20">
              <a:extLst>
                <a:ext uri="{FF2B5EF4-FFF2-40B4-BE49-F238E27FC236}">
                  <a16:creationId xmlns:a16="http://schemas.microsoft.com/office/drawing/2014/main" id="{91EF264E-E0FE-8549-A7E5-1AABF171174D}"/>
                </a:ext>
              </a:extLst>
            </p:cNvPr>
            <p:cNvSpPr/>
            <p:nvPr/>
          </p:nvSpPr>
          <p:spPr>
            <a:xfrm>
              <a:off x="419070" y="1676982"/>
              <a:ext cx="1225003" cy="1225003"/>
            </a:xfrm>
            <a:prstGeom prst="ellipse">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3600" b="1" dirty="0">
                <a:latin typeface="Arial Black" panose="020B0604020202020204" pitchFamily="34" charset="0"/>
                <a:cs typeface="Arial Black" panose="020B0604020202020204" pitchFamily="34" charset="0"/>
              </a:endParaRPr>
            </a:p>
          </p:txBody>
        </p:sp>
        <p:sp>
          <p:nvSpPr>
            <p:cNvPr id="23" name="Rektangel 22">
              <a:extLst>
                <a:ext uri="{FF2B5EF4-FFF2-40B4-BE49-F238E27FC236}">
                  <a16:creationId xmlns:a16="http://schemas.microsoft.com/office/drawing/2014/main" id="{5610D231-3659-1D4D-A4B1-84C19DB7D5A0}"/>
                </a:ext>
              </a:extLst>
            </p:cNvPr>
            <p:cNvSpPr/>
            <p:nvPr/>
          </p:nvSpPr>
          <p:spPr>
            <a:xfrm>
              <a:off x="1789461" y="3022765"/>
              <a:ext cx="1225002" cy="8075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dirty="0"/>
            </a:p>
          </p:txBody>
        </p:sp>
        <p:sp>
          <p:nvSpPr>
            <p:cNvPr id="26" name="Rektangel 25">
              <a:extLst>
                <a:ext uri="{FF2B5EF4-FFF2-40B4-BE49-F238E27FC236}">
                  <a16:creationId xmlns:a16="http://schemas.microsoft.com/office/drawing/2014/main" id="{9D404890-300B-E349-AC2E-BC59899ECB2C}"/>
                </a:ext>
              </a:extLst>
            </p:cNvPr>
            <p:cNvSpPr/>
            <p:nvPr/>
          </p:nvSpPr>
          <p:spPr>
            <a:xfrm>
              <a:off x="3232910" y="3022766"/>
              <a:ext cx="1220439" cy="807582"/>
            </a:xfrm>
            <a:prstGeom prst="rect">
              <a:avLst/>
            </a:prstGeom>
            <a:solidFill>
              <a:srgbClr val="F6E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dirty="0"/>
            </a:p>
          </p:txBody>
        </p:sp>
        <p:sp>
          <p:nvSpPr>
            <p:cNvPr id="29" name="Ellips 28">
              <a:extLst>
                <a:ext uri="{FF2B5EF4-FFF2-40B4-BE49-F238E27FC236}">
                  <a16:creationId xmlns:a16="http://schemas.microsoft.com/office/drawing/2014/main" id="{8D44A8CC-E271-EF4C-B2FB-5876B70AA99B}"/>
                </a:ext>
              </a:extLst>
            </p:cNvPr>
            <p:cNvSpPr/>
            <p:nvPr/>
          </p:nvSpPr>
          <p:spPr>
            <a:xfrm>
              <a:off x="1789461" y="1678243"/>
              <a:ext cx="1225002" cy="122500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3600" dirty="0"/>
            </a:p>
          </p:txBody>
        </p:sp>
        <p:sp>
          <p:nvSpPr>
            <p:cNvPr id="31" name="Ellips 30">
              <a:extLst>
                <a:ext uri="{FF2B5EF4-FFF2-40B4-BE49-F238E27FC236}">
                  <a16:creationId xmlns:a16="http://schemas.microsoft.com/office/drawing/2014/main" id="{44AAE46E-641D-B14D-A5B0-9DF6DA5C61F1}"/>
                </a:ext>
              </a:extLst>
            </p:cNvPr>
            <p:cNvSpPr/>
            <p:nvPr/>
          </p:nvSpPr>
          <p:spPr>
            <a:xfrm>
              <a:off x="3230628" y="1679544"/>
              <a:ext cx="1225002" cy="1225002"/>
            </a:xfrm>
            <a:prstGeom prst="ellipse">
              <a:avLst/>
            </a:prstGeom>
            <a:solidFill>
              <a:srgbClr val="F6E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3600" dirty="0"/>
            </a:p>
          </p:txBody>
        </p:sp>
      </p:grpSp>
      <p:sp>
        <p:nvSpPr>
          <p:cNvPr id="35" name="textruta 34">
            <a:extLst>
              <a:ext uri="{FF2B5EF4-FFF2-40B4-BE49-F238E27FC236}">
                <a16:creationId xmlns:a16="http://schemas.microsoft.com/office/drawing/2014/main" id="{5EDDDF1B-D15F-5E41-BB65-4548506C8D4A}"/>
              </a:ext>
            </a:extLst>
          </p:cNvPr>
          <p:cNvSpPr txBox="1"/>
          <p:nvPr/>
        </p:nvSpPr>
        <p:spPr>
          <a:xfrm>
            <a:off x="2070517" y="4760858"/>
            <a:ext cx="1721227" cy="307777"/>
          </a:xfrm>
          <a:prstGeom prst="rect">
            <a:avLst/>
          </a:prstGeom>
          <a:noFill/>
        </p:spPr>
        <p:txBody>
          <a:bodyPr wrap="square" anchor="ctr">
            <a:spAutoFit/>
          </a:bodyPr>
          <a:lstStyle/>
          <a:p>
            <a:pPr algn="ctr"/>
            <a:r>
              <a:rPr lang="sv-SE" sz="1400" b="1" dirty="0"/>
              <a:t>Större städer och kommuner nära större stad</a:t>
            </a:r>
          </a:p>
        </p:txBody>
      </p:sp>
      <p:sp>
        <p:nvSpPr>
          <p:cNvPr id="37" name="textruta 36">
            <a:extLst>
              <a:ext uri="{FF2B5EF4-FFF2-40B4-BE49-F238E27FC236}">
                <a16:creationId xmlns:a16="http://schemas.microsoft.com/office/drawing/2014/main" id="{951CFBB8-240F-FD46-9DE6-0E4CE87C08C3}"/>
              </a:ext>
            </a:extLst>
          </p:cNvPr>
          <p:cNvSpPr txBox="1"/>
          <p:nvPr/>
        </p:nvSpPr>
        <p:spPr>
          <a:xfrm>
            <a:off x="3961243" y="4570102"/>
            <a:ext cx="1505695" cy="738664"/>
          </a:xfrm>
          <a:prstGeom prst="rect">
            <a:avLst/>
          </a:prstGeom>
          <a:noFill/>
        </p:spPr>
        <p:txBody>
          <a:bodyPr wrap="square" anchor="ctr">
            <a:spAutoFit/>
          </a:bodyPr>
          <a:lstStyle/>
          <a:p>
            <a:pPr algn="ctr"/>
            <a:r>
              <a:rPr lang="sv-SE" sz="1400" b="1" dirty="0"/>
              <a:t>Pendlingskommun nära större stad</a:t>
            </a:r>
          </a:p>
        </p:txBody>
      </p:sp>
      <p:sp>
        <p:nvSpPr>
          <p:cNvPr id="3" name="Platshållare för innehåll 2">
            <a:extLst>
              <a:ext uri="{FF2B5EF4-FFF2-40B4-BE49-F238E27FC236}">
                <a16:creationId xmlns:a16="http://schemas.microsoft.com/office/drawing/2014/main" id="{1C08E8B0-61D1-B74C-9690-37823D2EF972}"/>
              </a:ext>
            </a:extLst>
          </p:cNvPr>
          <p:cNvSpPr>
            <a:spLocks noGrp="1"/>
          </p:cNvSpPr>
          <p:nvPr>
            <p:ph idx="1"/>
          </p:nvPr>
        </p:nvSpPr>
        <p:spPr>
          <a:xfrm>
            <a:off x="407368" y="470965"/>
            <a:ext cx="6255854" cy="646331"/>
          </a:xfrm>
        </p:spPr>
        <p:txBody>
          <a:bodyPr>
            <a:normAutofit lnSpcReduction="10000"/>
          </a:bodyPr>
          <a:lstStyle/>
          <a:p>
            <a:pPr marL="0" indent="0">
              <a:lnSpc>
                <a:spcPct val="120000"/>
              </a:lnSpc>
              <a:buNone/>
            </a:pPr>
            <a:r>
              <a:rPr lang="sv-SE" sz="3200" b="1" dirty="0">
                <a:latin typeface="Arial Black" panose="020B0604020202020204" pitchFamily="34" charset="0"/>
              </a:rPr>
              <a:t>Total NKI</a:t>
            </a:r>
            <a:endParaRPr lang="sv-SE" sz="3400" b="1" dirty="0">
              <a:latin typeface="Arial Black" panose="020B0604020202020204" pitchFamily="34" charset="0"/>
            </a:endParaRPr>
          </a:p>
          <a:p>
            <a:pPr>
              <a:lnSpc>
                <a:spcPct val="120000"/>
              </a:lnSpc>
            </a:pPr>
            <a:endParaRPr lang="sv-SE" sz="1900" dirty="0"/>
          </a:p>
        </p:txBody>
      </p:sp>
      <p:sp>
        <p:nvSpPr>
          <p:cNvPr id="15" name="textruta 14">
            <a:extLst>
              <a:ext uri="{FF2B5EF4-FFF2-40B4-BE49-F238E27FC236}">
                <a16:creationId xmlns:a16="http://schemas.microsoft.com/office/drawing/2014/main" id="{466AE902-9C0F-AE48-B991-C649201CECFA}"/>
              </a:ext>
            </a:extLst>
          </p:cNvPr>
          <p:cNvSpPr txBox="1"/>
          <p:nvPr/>
        </p:nvSpPr>
        <p:spPr>
          <a:xfrm>
            <a:off x="530657" y="1933644"/>
            <a:ext cx="4800600" cy="646331"/>
          </a:xfrm>
          <a:prstGeom prst="rect">
            <a:avLst/>
          </a:prstGeom>
          <a:noFill/>
        </p:spPr>
        <p:txBody>
          <a:bodyPr wrap="square" rtlCol="0">
            <a:spAutoFit/>
          </a:bodyPr>
          <a:lstStyle/>
          <a:p>
            <a:r>
              <a:rPr lang="sv-SE" b="1" dirty="0">
                <a:solidFill>
                  <a:schemeClr val="bg1"/>
                </a:solidFill>
              </a:rPr>
              <a:t>Jämförelse</a:t>
            </a:r>
          </a:p>
          <a:p>
            <a:endParaRPr lang="sv-SE" dirty="0"/>
          </a:p>
        </p:txBody>
      </p:sp>
      <p:sp>
        <p:nvSpPr>
          <p:cNvPr id="33" name="textruta 32">
            <a:extLst>
              <a:ext uri="{FF2B5EF4-FFF2-40B4-BE49-F238E27FC236}">
                <a16:creationId xmlns:a16="http://schemas.microsoft.com/office/drawing/2014/main" id="{82CA0440-5594-8141-A058-FB0C6B3AD569}"/>
              </a:ext>
            </a:extLst>
          </p:cNvPr>
          <p:cNvSpPr txBox="1"/>
          <p:nvPr/>
        </p:nvSpPr>
        <p:spPr>
          <a:xfrm>
            <a:off x="6096000" y="1933643"/>
            <a:ext cx="4800600" cy="646331"/>
          </a:xfrm>
          <a:prstGeom prst="rect">
            <a:avLst/>
          </a:prstGeom>
          <a:noFill/>
        </p:spPr>
        <p:txBody>
          <a:bodyPr wrap="square" rtlCol="0">
            <a:spAutoFit/>
          </a:bodyPr>
          <a:lstStyle/>
          <a:p>
            <a:r>
              <a:rPr lang="sv-SE" b="1" dirty="0">
                <a:solidFill>
                  <a:schemeClr val="bg1"/>
                </a:solidFill>
              </a:rPr>
              <a:t>Strängnäs kommun</a:t>
            </a:r>
          </a:p>
          <a:p>
            <a:endParaRPr lang="sv-SE" dirty="0"/>
          </a:p>
        </p:txBody>
      </p:sp>
      <p:graphicFrame>
        <p:nvGraphicFramePr>
          <p:cNvPr id="36" name="Diagram 35">
            <a:extLst>
              <a:ext uri="{FF2B5EF4-FFF2-40B4-BE49-F238E27FC236}">
                <a16:creationId xmlns:a16="http://schemas.microsoft.com/office/drawing/2014/main" id="{5054BD31-B920-3440-BBBA-C8D3E906B5D6}"/>
              </a:ext>
            </a:extLst>
          </p:cNvPr>
          <p:cNvGraphicFramePr/>
          <p:nvPr>
            <p:extLst>
              <p:ext uri="{D42A27DB-BD31-4B8C-83A1-F6EECF244321}">
                <p14:modId xmlns:p14="http://schemas.microsoft.com/office/powerpoint/2010/main" val="1281215223"/>
              </p:ext>
            </p:extLst>
          </p:nvPr>
        </p:nvGraphicFramePr>
        <p:xfrm>
          <a:off x="6095999" y="2579975"/>
          <a:ext cx="5606283" cy="250520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ruta 12">
            <a:extLst>
              <a:ext uri="{FF2B5EF4-FFF2-40B4-BE49-F238E27FC236}">
                <a16:creationId xmlns:a16="http://schemas.microsoft.com/office/drawing/2014/main" id="{C1C0EB68-CBAE-4541-8A4A-DB26E6CDD927}"/>
              </a:ext>
            </a:extLst>
          </p:cNvPr>
          <p:cNvSpPr txBox="1"/>
          <p:nvPr/>
        </p:nvSpPr>
        <p:spPr>
          <a:xfrm>
            <a:off x="489717" y="5600273"/>
            <a:ext cx="8704627" cy="276999"/>
          </a:xfrm>
          <a:prstGeom prst="rect">
            <a:avLst/>
          </a:prstGeom>
          <a:noFill/>
        </p:spPr>
        <p:txBody>
          <a:bodyPr wrap="none" rtlCol="0">
            <a:spAutoFit/>
          </a:bodyPr>
          <a:lstStyle/>
          <a:p>
            <a:r>
              <a:rPr lang="sv-SE" sz="1200" dirty="0"/>
              <a:t>Jämförelser är tagna från grupper som finns redovisade i Insiktsportalen och där den aktuella kommunen finns representerad.</a:t>
            </a:r>
          </a:p>
        </p:txBody>
      </p:sp>
      <p:sp>
        <p:nvSpPr>
          <p:cNvPr id="18" name="textruta 17">
            <a:extLst>
              <a:ext uri="{FF2B5EF4-FFF2-40B4-BE49-F238E27FC236}">
                <a16:creationId xmlns:a16="http://schemas.microsoft.com/office/drawing/2014/main" id="{72EB8001-DAB3-5D48-AE77-D60B32C2BE6E}"/>
              </a:ext>
            </a:extLst>
          </p:cNvPr>
          <p:cNvSpPr txBox="1"/>
          <p:nvPr/>
        </p:nvSpPr>
        <p:spPr>
          <a:xfrm>
            <a:off x="576127" y="3251884"/>
            <a:ext cx="1359728" cy="646331"/>
          </a:xfrm>
          <a:prstGeom prst="rect">
            <a:avLst/>
          </a:prstGeom>
          <a:noFill/>
        </p:spPr>
        <p:txBody>
          <a:bodyPr wrap="square" anchor="ctr">
            <a:spAutoFit/>
          </a:bodyPr>
          <a:lstStyle/>
          <a:p>
            <a:pPr algn="ctr"/>
            <a:r>
              <a:rPr lang="sv-SE" sz="3600" b="1" dirty="0">
                <a:latin typeface="Arial Black" panose="020B0604020202020204" pitchFamily="34" charset="0"/>
                <a:cs typeface="Arial Black" panose="020B0604020202020204" pitchFamily="34" charset="0"/>
              </a:rPr>
              <a:t>78</a:t>
            </a:r>
          </a:p>
        </p:txBody>
      </p:sp>
      <p:sp>
        <p:nvSpPr>
          <p:cNvPr id="19" name="textruta 18">
            <a:extLst>
              <a:ext uri="{FF2B5EF4-FFF2-40B4-BE49-F238E27FC236}">
                <a16:creationId xmlns:a16="http://schemas.microsoft.com/office/drawing/2014/main" id="{117065C8-631C-D34B-9EAB-1E5737D680E7}"/>
              </a:ext>
            </a:extLst>
          </p:cNvPr>
          <p:cNvSpPr txBox="1"/>
          <p:nvPr/>
        </p:nvSpPr>
        <p:spPr>
          <a:xfrm>
            <a:off x="2070607" y="2700576"/>
            <a:ext cx="1755974" cy="1754326"/>
          </a:xfrm>
          <a:prstGeom prst="rect">
            <a:avLst/>
          </a:prstGeom>
          <a:noFill/>
        </p:spPr>
        <p:txBody>
          <a:bodyPr wrap="square" anchor="ctr">
            <a:spAutoFit/>
          </a:bodyPr>
          <a:lstStyle/>
          <a:p>
            <a:pPr algn="ctr"/>
            <a:r>
              <a:rPr lang="sv-SE" sz="3600" dirty="0">
                <a:cs typeface="Arial" panose="020B0604020202020204" pitchFamily="34" charset="0"/>
              </a:rPr>
              <a:t>75</a:t>
            </a:r>
          </a:p>
        </p:txBody>
      </p:sp>
      <p:sp>
        <p:nvSpPr>
          <p:cNvPr id="32" name="textruta 31">
            <a:extLst>
              <a:ext uri="{FF2B5EF4-FFF2-40B4-BE49-F238E27FC236}">
                <a16:creationId xmlns:a16="http://schemas.microsoft.com/office/drawing/2014/main" id="{614C6799-33AA-FF41-806B-4101BE54BFC5}"/>
              </a:ext>
            </a:extLst>
          </p:cNvPr>
          <p:cNvSpPr txBox="1"/>
          <p:nvPr/>
        </p:nvSpPr>
        <p:spPr>
          <a:xfrm>
            <a:off x="367508" y="4653136"/>
            <a:ext cx="1755974" cy="523221"/>
          </a:xfrm>
          <a:prstGeom prst="rect">
            <a:avLst/>
          </a:prstGeom>
          <a:noFill/>
        </p:spPr>
        <p:txBody>
          <a:bodyPr wrap="square" anchor="ctr">
            <a:spAutoFit/>
          </a:bodyPr>
          <a:lstStyle/>
          <a:p>
            <a:pPr algn="ctr"/>
            <a:r>
              <a:rPr lang="sv-SE" sz="1400" b="1" dirty="0"/>
              <a:t>Strängnäs</a:t>
            </a:r>
          </a:p>
          <a:p>
            <a:pPr algn="ctr"/>
            <a:r>
              <a:rPr lang="sv-SE" sz="1400" b="1" dirty="0"/>
              <a:t>kommun</a:t>
            </a:r>
          </a:p>
        </p:txBody>
      </p:sp>
      <p:sp>
        <p:nvSpPr>
          <p:cNvPr id="34" name="textruta 33">
            <a:extLst>
              <a:ext uri="{FF2B5EF4-FFF2-40B4-BE49-F238E27FC236}">
                <a16:creationId xmlns:a16="http://schemas.microsoft.com/office/drawing/2014/main" id="{3E8704AB-962D-7043-BE7A-9DDC87DC52D7}"/>
              </a:ext>
            </a:extLst>
          </p:cNvPr>
          <p:cNvSpPr txBox="1"/>
          <p:nvPr/>
        </p:nvSpPr>
        <p:spPr>
          <a:xfrm>
            <a:off x="3841197" y="3254573"/>
            <a:ext cx="1755974" cy="646331"/>
          </a:xfrm>
          <a:prstGeom prst="rect">
            <a:avLst/>
          </a:prstGeom>
          <a:noFill/>
        </p:spPr>
        <p:txBody>
          <a:bodyPr wrap="square" anchor="ctr">
            <a:spAutoFit/>
          </a:bodyPr>
          <a:lstStyle/>
          <a:p>
            <a:pPr algn="ctr"/>
            <a:r>
              <a:rPr lang="sv-SE" sz="3600" dirty="0">
                <a:cs typeface="Arial" panose="020B0604020202020204" pitchFamily="34" charset="0"/>
              </a:rPr>
              <a:t>75</a:t>
            </a:r>
          </a:p>
        </p:txBody>
      </p:sp>
    </p:spTree>
    <p:extLst>
      <p:ext uri="{BB962C8B-B14F-4D97-AF65-F5344CB8AC3E}">
        <p14:creationId xmlns:p14="http://schemas.microsoft.com/office/powerpoint/2010/main" val="3170076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6E9263D-B8E9-985D-EE26-8F50BA64C780}"/>
              </a:ext>
            </a:extLst>
          </p:cNvPr>
          <p:cNvSpPr>
            <a:spLocks noGrp="1"/>
          </p:cNvSpPr>
          <p:nvPr>
            <p:ph idx="1"/>
          </p:nvPr>
        </p:nvSpPr>
        <p:spPr/>
        <p:txBody>
          <a:bodyPr/>
          <a:lstStyle/>
          <a:p>
            <a:r>
              <a:rPr lang="sv-SE" dirty="0"/>
              <a:t>Tillsyn och tillstånd</a:t>
            </a:r>
          </a:p>
          <a:p>
            <a:pPr lvl="1"/>
            <a:r>
              <a:rPr lang="sv-SE" dirty="0"/>
              <a:t>Bemötande är avgörande</a:t>
            </a:r>
          </a:p>
          <a:p>
            <a:pPr lvl="1"/>
            <a:r>
              <a:rPr lang="sv-SE" dirty="0"/>
              <a:t>Lyssna och tänka service snarare än kontroll</a:t>
            </a:r>
          </a:p>
          <a:p>
            <a:pPr lvl="1"/>
            <a:endParaRPr lang="sv-SE" dirty="0"/>
          </a:p>
          <a:p>
            <a:r>
              <a:rPr lang="sv-SE" dirty="0"/>
              <a:t>Tillstånd</a:t>
            </a:r>
          </a:p>
          <a:p>
            <a:pPr lvl="1"/>
            <a:r>
              <a:rPr lang="sv-SE" dirty="0"/>
              <a:t>Förväntan kring tid</a:t>
            </a:r>
          </a:p>
          <a:p>
            <a:pPr lvl="1"/>
            <a:r>
              <a:rPr lang="sv-SE" dirty="0"/>
              <a:t>Tydliga processer</a:t>
            </a:r>
          </a:p>
          <a:p>
            <a:pPr lvl="1"/>
            <a:endParaRPr lang="sv-SE" dirty="0"/>
          </a:p>
          <a:p>
            <a:r>
              <a:rPr lang="sv-SE" dirty="0"/>
              <a:t>Tillsyn</a:t>
            </a:r>
          </a:p>
          <a:p>
            <a:pPr lvl="1"/>
            <a:r>
              <a:rPr lang="sv-SE" dirty="0"/>
              <a:t>Information och kommunikation</a:t>
            </a:r>
          </a:p>
          <a:p>
            <a:pPr lvl="1"/>
            <a:r>
              <a:rPr lang="sv-SE" dirty="0"/>
              <a:t>Råd och vägledning</a:t>
            </a:r>
          </a:p>
          <a:p>
            <a:pPr lvl="1"/>
            <a:endParaRPr lang="sv-SE" dirty="0"/>
          </a:p>
        </p:txBody>
      </p:sp>
      <p:sp>
        <p:nvSpPr>
          <p:cNvPr id="3" name="Rubrik 2">
            <a:extLst>
              <a:ext uri="{FF2B5EF4-FFF2-40B4-BE49-F238E27FC236}">
                <a16:creationId xmlns:a16="http://schemas.microsoft.com/office/drawing/2014/main" id="{A47637CF-1862-78E9-4307-11B7ED57B338}"/>
              </a:ext>
            </a:extLst>
          </p:cNvPr>
          <p:cNvSpPr>
            <a:spLocks noGrp="1"/>
          </p:cNvSpPr>
          <p:nvPr>
            <p:ph type="title"/>
          </p:nvPr>
        </p:nvSpPr>
        <p:spPr/>
        <p:txBody>
          <a:bodyPr/>
          <a:lstStyle/>
          <a:p>
            <a:r>
              <a:rPr lang="sv-SE" dirty="0"/>
              <a:t>Övergripande slutsatser</a:t>
            </a:r>
          </a:p>
        </p:txBody>
      </p:sp>
    </p:spTree>
    <p:extLst>
      <p:ext uri="{BB962C8B-B14F-4D97-AF65-F5344CB8AC3E}">
        <p14:creationId xmlns:p14="http://schemas.microsoft.com/office/powerpoint/2010/main" val="256653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E0514D-6E66-B949-8A68-7933D2BB3F92}"/>
              </a:ext>
            </a:extLst>
          </p:cNvPr>
          <p:cNvSpPr>
            <a:spLocks noGrp="1"/>
          </p:cNvSpPr>
          <p:nvPr>
            <p:ph type="ctrTitle"/>
          </p:nvPr>
        </p:nvSpPr>
        <p:spPr/>
        <p:txBody>
          <a:bodyPr anchor="b">
            <a:normAutofit/>
          </a:bodyPr>
          <a:lstStyle/>
          <a:p>
            <a:r>
              <a:rPr lang="sv-SE" dirty="0"/>
              <a:t>Bakom rapporten</a:t>
            </a:r>
          </a:p>
        </p:txBody>
      </p:sp>
    </p:spTree>
    <p:extLst>
      <p:ext uri="{BB962C8B-B14F-4D97-AF65-F5344CB8AC3E}">
        <p14:creationId xmlns:p14="http://schemas.microsoft.com/office/powerpoint/2010/main" val="25414143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ruta 19">
            <a:extLst>
              <a:ext uri="{FF2B5EF4-FFF2-40B4-BE49-F238E27FC236}">
                <a16:creationId xmlns:a16="http://schemas.microsoft.com/office/drawing/2014/main" id="{7C6C950B-042F-5447-96BC-5FFDF8A2CB6C}"/>
              </a:ext>
            </a:extLst>
          </p:cNvPr>
          <p:cNvSpPr txBox="1"/>
          <p:nvPr/>
        </p:nvSpPr>
        <p:spPr>
          <a:xfrm>
            <a:off x="8602400" y="4555408"/>
            <a:ext cx="3716017" cy="925831"/>
          </a:xfrm>
          <a:prstGeom prst="rect">
            <a:avLst/>
          </a:prstGeom>
          <a:noFill/>
        </p:spPr>
        <p:txBody>
          <a:bodyPr wrap="square" rtlCol="0">
            <a:spAutoFit/>
          </a:bodyPr>
          <a:lstStyle/>
          <a:p>
            <a:r>
              <a:rPr lang="sv-SE" sz="1477" b="1" dirty="0">
                <a:solidFill>
                  <a:schemeClr val="accent2"/>
                </a:solidFill>
                <a:latin typeface="Arial" panose="020B0604020202020204" pitchFamily="34" charset="0"/>
              </a:rPr>
              <a:t>Daniel Sturesson</a:t>
            </a:r>
          </a:p>
          <a:p>
            <a:r>
              <a:rPr lang="sv-SE" sz="1477" dirty="0" err="1">
                <a:solidFill>
                  <a:schemeClr val="accent2"/>
                </a:solidFill>
                <a:latin typeface="Arial" panose="020B0604020202020204" pitchFamily="34" charset="0"/>
              </a:rPr>
              <a:t>Daniel.sturesson@enkatfabriken.se</a:t>
            </a:r>
            <a:endParaRPr lang="sv-SE" sz="1477" dirty="0">
              <a:solidFill>
                <a:schemeClr val="accent2"/>
              </a:solidFill>
              <a:latin typeface="Arial" panose="020B0604020202020204" pitchFamily="34" charset="0"/>
            </a:endParaRPr>
          </a:p>
          <a:p>
            <a:endParaRPr lang="sv-SE" sz="2462" dirty="0"/>
          </a:p>
        </p:txBody>
      </p:sp>
      <p:sp>
        <p:nvSpPr>
          <p:cNvPr id="5" name="textruta 4">
            <a:extLst>
              <a:ext uri="{FF2B5EF4-FFF2-40B4-BE49-F238E27FC236}">
                <a16:creationId xmlns:a16="http://schemas.microsoft.com/office/drawing/2014/main" id="{D69D94A3-C28E-1741-ACD5-2B53A0493B2D}"/>
              </a:ext>
            </a:extLst>
          </p:cNvPr>
          <p:cNvSpPr txBox="1"/>
          <p:nvPr/>
        </p:nvSpPr>
        <p:spPr>
          <a:xfrm>
            <a:off x="8591914" y="2527318"/>
            <a:ext cx="3716017" cy="925831"/>
          </a:xfrm>
          <a:prstGeom prst="rect">
            <a:avLst/>
          </a:prstGeom>
          <a:noFill/>
        </p:spPr>
        <p:txBody>
          <a:bodyPr wrap="square" rtlCol="0">
            <a:spAutoFit/>
          </a:bodyPr>
          <a:lstStyle/>
          <a:p>
            <a:r>
              <a:rPr lang="sv-SE" sz="1477" b="1" dirty="0">
                <a:solidFill>
                  <a:schemeClr val="accent2"/>
                </a:solidFill>
                <a:latin typeface="Arial" panose="020B0604020202020204" pitchFamily="34" charset="0"/>
              </a:rPr>
              <a:t>Erik Granberg</a:t>
            </a:r>
          </a:p>
          <a:p>
            <a:r>
              <a:rPr lang="sv-SE" sz="1477" dirty="0" err="1">
                <a:solidFill>
                  <a:schemeClr val="accent2"/>
                </a:solidFill>
                <a:latin typeface="Arial" panose="020B0604020202020204" pitchFamily="34" charset="0"/>
              </a:rPr>
              <a:t>erik.granberg@enkatfabriken.se</a:t>
            </a:r>
            <a:endParaRPr lang="sv-SE" sz="1477" dirty="0">
              <a:solidFill>
                <a:schemeClr val="accent2"/>
              </a:solidFill>
              <a:latin typeface="Arial" panose="020B0604020202020204" pitchFamily="34" charset="0"/>
            </a:endParaRPr>
          </a:p>
          <a:p>
            <a:endParaRPr lang="sv-SE" sz="2462" dirty="0"/>
          </a:p>
        </p:txBody>
      </p:sp>
      <p:sp>
        <p:nvSpPr>
          <p:cNvPr id="7" name="Platshållare för text 1">
            <a:extLst>
              <a:ext uri="{FF2B5EF4-FFF2-40B4-BE49-F238E27FC236}">
                <a16:creationId xmlns:a16="http://schemas.microsoft.com/office/drawing/2014/main" id="{49F65E7D-C370-F94D-9088-10051F6891E9}"/>
              </a:ext>
            </a:extLst>
          </p:cNvPr>
          <p:cNvSpPr txBox="1">
            <a:spLocks/>
          </p:cNvSpPr>
          <p:nvPr/>
        </p:nvSpPr>
        <p:spPr>
          <a:xfrm>
            <a:off x="6762165" y="1228147"/>
            <a:ext cx="5157787" cy="1014046"/>
          </a:xfrm>
          <a:prstGeom prst="rect">
            <a:avLst/>
          </a:prstGeom>
        </p:spPr>
        <p:txBody>
          <a:bodyPr vert="horz" lIns="112542" tIns="56271" rIns="112542" bIns="56271" rtlCol="0" anchor="t">
            <a:normAutofit/>
          </a:bodyPr>
          <a:lstStyle>
            <a:lvl1pPr marL="0" indent="0" algn="l" defTabSz="914423" rtl="0" eaLnBrk="1" latinLnBrk="0" hangingPunct="1">
              <a:lnSpc>
                <a:spcPct val="90000"/>
              </a:lnSpc>
              <a:spcBef>
                <a:spcPts val="1001"/>
              </a:spcBef>
              <a:buFont typeface="Arial" panose="020B0604020202020204" pitchFamily="34" charset="0"/>
              <a:buNone/>
              <a:defRPr sz="1800" b="1" kern="1200">
                <a:solidFill>
                  <a:schemeClr val="tx1"/>
                </a:solidFill>
                <a:latin typeface="+mn-lt"/>
                <a:ea typeface="+mn-ea"/>
                <a:cs typeface="+mn-cs"/>
              </a:defRPr>
            </a:lvl1pPr>
            <a:lvl2pPr marL="457211" indent="0" algn="l" defTabSz="914423"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23" indent="0" algn="l" defTabSz="914423" rtl="0" eaLnBrk="1" latinLnBrk="0" hangingPunct="1">
              <a:lnSpc>
                <a:spcPct val="90000"/>
              </a:lnSpc>
              <a:spcBef>
                <a:spcPts val="500"/>
              </a:spcBef>
              <a:buFont typeface="Arial" panose="020B0604020202020204" pitchFamily="34" charset="0"/>
              <a:buNone/>
              <a:defRPr sz="1801" b="1" kern="1200">
                <a:solidFill>
                  <a:schemeClr val="tx1"/>
                </a:solidFill>
                <a:latin typeface="+mn-lt"/>
                <a:ea typeface="+mn-ea"/>
                <a:cs typeface="+mn-cs"/>
              </a:defRPr>
            </a:lvl3pPr>
            <a:lvl4pPr marL="1371634"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46"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57"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69"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80"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91" indent="0" algn="l" defTabSz="914423"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sv-SE" sz="2215" dirty="0"/>
              <a:t>Projektgrupp</a:t>
            </a:r>
          </a:p>
        </p:txBody>
      </p:sp>
      <p:sp>
        <p:nvSpPr>
          <p:cNvPr id="3" name="Platshållare för innehåll 2">
            <a:extLst>
              <a:ext uri="{FF2B5EF4-FFF2-40B4-BE49-F238E27FC236}">
                <a16:creationId xmlns:a16="http://schemas.microsoft.com/office/drawing/2014/main" id="{AFA55ACC-A68C-F744-AEF7-6E2DD5D75B68}"/>
              </a:ext>
            </a:extLst>
          </p:cNvPr>
          <p:cNvSpPr>
            <a:spLocks noGrp="1"/>
          </p:cNvSpPr>
          <p:nvPr>
            <p:ph sz="half" idx="2"/>
          </p:nvPr>
        </p:nvSpPr>
        <p:spPr>
          <a:xfrm>
            <a:off x="604172" y="2125843"/>
            <a:ext cx="4887175" cy="4534878"/>
          </a:xfrm>
        </p:spPr>
        <p:txBody>
          <a:bodyPr>
            <a:normAutofit/>
          </a:bodyPr>
          <a:lstStyle/>
          <a:p>
            <a:pPr marL="0" indent="0">
              <a:buNone/>
            </a:pPr>
            <a:r>
              <a:rPr lang="sv-SE" sz="1723" dirty="0"/>
              <a:t>Enkätfabrikens mål är att genomföra undersökningar som leder till utveckling. Med forskningsbaserade arbetsmetoder och många års erfarenhet av undersökningsprocesser erbjuder vi lösningar som leder till välgrundade beslutsunderlag för organisationer och företag. </a:t>
            </a:r>
          </a:p>
          <a:p>
            <a:pPr marL="0" indent="0">
              <a:buNone/>
            </a:pPr>
            <a:r>
              <a:rPr lang="sv-SE" sz="1723" dirty="0"/>
              <a:t>Enkätfabriken grundades 2009 och arbetar med undersökningar åt kunder i offentlig, akademisk, privat och ideell sektor.</a:t>
            </a:r>
          </a:p>
          <a:p>
            <a:pPr marL="0" indent="0">
              <a:buNone/>
            </a:pPr>
            <a:r>
              <a:rPr lang="sv-SE" sz="1723" dirty="0"/>
              <a:t>Vi finns i Göteborg, Lund och Stockholm. </a:t>
            </a:r>
          </a:p>
          <a:p>
            <a:endParaRPr lang="sv-SE" sz="1969" dirty="0"/>
          </a:p>
        </p:txBody>
      </p:sp>
      <p:sp>
        <p:nvSpPr>
          <p:cNvPr id="2" name="Platshållare för text 1">
            <a:extLst>
              <a:ext uri="{FF2B5EF4-FFF2-40B4-BE49-F238E27FC236}">
                <a16:creationId xmlns:a16="http://schemas.microsoft.com/office/drawing/2014/main" id="{9F1D8022-E332-CC4A-B3B9-9BF1CA0355AB}"/>
              </a:ext>
            </a:extLst>
          </p:cNvPr>
          <p:cNvSpPr>
            <a:spLocks noGrp="1"/>
          </p:cNvSpPr>
          <p:nvPr>
            <p:ph type="body" idx="1"/>
          </p:nvPr>
        </p:nvSpPr>
        <p:spPr/>
        <p:txBody>
          <a:bodyPr/>
          <a:lstStyle/>
          <a:p>
            <a:r>
              <a:rPr lang="sv-SE" dirty="0"/>
              <a:t>Enkäter, insamling och analys</a:t>
            </a:r>
          </a:p>
        </p:txBody>
      </p:sp>
      <p:sp>
        <p:nvSpPr>
          <p:cNvPr id="4" name="Rubrik 3">
            <a:extLst>
              <a:ext uri="{FF2B5EF4-FFF2-40B4-BE49-F238E27FC236}">
                <a16:creationId xmlns:a16="http://schemas.microsoft.com/office/drawing/2014/main" id="{5FF5F028-778A-374A-8A18-3A1AEF946B4D}"/>
              </a:ext>
            </a:extLst>
          </p:cNvPr>
          <p:cNvSpPr>
            <a:spLocks noGrp="1"/>
          </p:cNvSpPr>
          <p:nvPr>
            <p:ph type="title"/>
          </p:nvPr>
        </p:nvSpPr>
        <p:spPr/>
        <p:txBody>
          <a:bodyPr/>
          <a:lstStyle/>
          <a:p>
            <a:r>
              <a:rPr lang="sv-SE" dirty="0"/>
              <a:t>Enkätfabriken</a:t>
            </a:r>
          </a:p>
        </p:txBody>
      </p:sp>
      <p:pic>
        <p:nvPicPr>
          <p:cNvPr id="9" name="Bildobjekt 8" descr="En bild som visar person&#10;&#10;Automatiskt genererad beskrivning">
            <a:extLst>
              <a:ext uri="{FF2B5EF4-FFF2-40B4-BE49-F238E27FC236}">
                <a16:creationId xmlns:a16="http://schemas.microsoft.com/office/drawing/2014/main" id="{6A58ABD4-2537-394D-8551-483ED72FB075}"/>
              </a:ext>
            </a:extLst>
          </p:cNvPr>
          <p:cNvPicPr>
            <a:picLocks noChangeAspect="1"/>
          </p:cNvPicPr>
          <p:nvPr/>
        </p:nvPicPr>
        <p:blipFill>
          <a:blip r:embed="rId2"/>
          <a:stretch>
            <a:fillRect/>
          </a:stretch>
        </p:blipFill>
        <p:spPr>
          <a:xfrm>
            <a:off x="6762165" y="1986775"/>
            <a:ext cx="1602491" cy="1602491"/>
          </a:xfrm>
          <a:prstGeom prst="rect">
            <a:avLst/>
          </a:prstGeom>
        </p:spPr>
      </p:pic>
      <p:pic>
        <p:nvPicPr>
          <p:cNvPr id="11" name="Bildobjekt 10" descr="En bild som visar person, gräs, glasögon, leende&#10;&#10;Automatiskt genererad beskrivning">
            <a:extLst>
              <a:ext uri="{FF2B5EF4-FFF2-40B4-BE49-F238E27FC236}">
                <a16:creationId xmlns:a16="http://schemas.microsoft.com/office/drawing/2014/main" id="{BF6BD459-1E80-8247-8A9D-A3FC832A2D4C}"/>
              </a:ext>
            </a:extLst>
          </p:cNvPr>
          <p:cNvPicPr>
            <a:picLocks noChangeAspect="1"/>
          </p:cNvPicPr>
          <p:nvPr/>
        </p:nvPicPr>
        <p:blipFill>
          <a:blip r:embed="rId3"/>
          <a:stretch>
            <a:fillRect/>
          </a:stretch>
        </p:blipFill>
        <p:spPr>
          <a:xfrm>
            <a:off x="6762165" y="4027362"/>
            <a:ext cx="1602491" cy="1602491"/>
          </a:xfrm>
          <a:prstGeom prst="rect">
            <a:avLst/>
          </a:prstGeom>
        </p:spPr>
      </p:pic>
    </p:spTree>
    <p:extLst>
      <p:ext uri="{BB962C8B-B14F-4D97-AF65-F5344CB8AC3E}">
        <p14:creationId xmlns:p14="http://schemas.microsoft.com/office/powerpoint/2010/main" val="3402631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C4CC0AF0-7D70-E847-A2C3-48E4FDA2249E}"/>
              </a:ext>
            </a:extLst>
          </p:cNvPr>
          <p:cNvSpPr>
            <a:spLocks noGrp="1"/>
          </p:cNvSpPr>
          <p:nvPr>
            <p:ph type="ctrTitle"/>
          </p:nvPr>
        </p:nvSpPr>
        <p:spPr>
          <a:xfrm>
            <a:off x="1922585" y="1681995"/>
            <a:ext cx="8346831" cy="843713"/>
          </a:xfrm>
        </p:spPr>
        <p:txBody>
          <a:bodyPr anchor="b">
            <a:normAutofit/>
          </a:bodyPr>
          <a:lstStyle/>
          <a:p>
            <a:r>
              <a:rPr lang="sv-SE" dirty="0"/>
              <a:t>Frågor?</a:t>
            </a:r>
          </a:p>
        </p:txBody>
      </p:sp>
      <p:sp>
        <p:nvSpPr>
          <p:cNvPr id="8" name="Subtitle 1">
            <a:extLst>
              <a:ext uri="{FF2B5EF4-FFF2-40B4-BE49-F238E27FC236}">
                <a16:creationId xmlns:a16="http://schemas.microsoft.com/office/drawing/2014/main" id="{6CB8BD4E-D835-4BD9-8FBE-672CF3191DC8}"/>
              </a:ext>
            </a:extLst>
          </p:cNvPr>
          <p:cNvSpPr>
            <a:spLocks noGrp="1"/>
          </p:cNvSpPr>
          <p:nvPr>
            <p:ph type="subTitle" idx="4294967295"/>
          </p:nvPr>
        </p:nvSpPr>
        <p:spPr>
          <a:xfrm>
            <a:off x="2739497" y="2710961"/>
            <a:ext cx="7377723" cy="1436078"/>
          </a:xfrm>
        </p:spPr>
        <p:txBody>
          <a:bodyPr anchor="t">
            <a:normAutofit/>
          </a:bodyPr>
          <a:lstStyle/>
          <a:p>
            <a:pPr marL="0" indent="0" algn="ctr">
              <a:buNone/>
            </a:pPr>
            <a:r>
              <a:rPr lang="en-US" sz="2215" dirty="0" err="1">
                <a:solidFill>
                  <a:schemeClr val="bg1"/>
                </a:solidFill>
              </a:rPr>
              <a:t>Undersökning</a:t>
            </a:r>
            <a:r>
              <a:rPr lang="en-US" sz="2215" dirty="0">
                <a:solidFill>
                  <a:schemeClr val="bg1"/>
                </a:solidFill>
              </a:rPr>
              <a:t> </a:t>
            </a:r>
            <a:r>
              <a:rPr lang="en-US" sz="2215" dirty="0" err="1">
                <a:solidFill>
                  <a:schemeClr val="bg1"/>
                </a:solidFill>
              </a:rPr>
              <a:t>och</a:t>
            </a:r>
            <a:r>
              <a:rPr lang="en-US" sz="2215" dirty="0">
                <a:solidFill>
                  <a:schemeClr val="bg1"/>
                </a:solidFill>
              </a:rPr>
              <a:t> </a:t>
            </a:r>
            <a:r>
              <a:rPr lang="en-US" sz="2215" dirty="0" err="1">
                <a:solidFill>
                  <a:schemeClr val="bg1"/>
                </a:solidFill>
              </a:rPr>
              <a:t>analys</a:t>
            </a:r>
            <a:r>
              <a:rPr lang="en-US" sz="2215" dirty="0">
                <a:solidFill>
                  <a:schemeClr val="bg1"/>
                </a:solidFill>
              </a:rPr>
              <a:t> av </a:t>
            </a:r>
            <a:r>
              <a:rPr lang="en-US" sz="2215" dirty="0" err="1">
                <a:solidFill>
                  <a:schemeClr val="bg1"/>
                </a:solidFill>
              </a:rPr>
              <a:t>Enkätfabriken</a:t>
            </a:r>
            <a:endParaRPr lang="en-US" sz="2215" dirty="0">
              <a:solidFill>
                <a:schemeClr val="bg1"/>
              </a:solidFill>
            </a:endParaRPr>
          </a:p>
          <a:p>
            <a:pPr marL="0" indent="0" algn="ctr">
              <a:buNone/>
            </a:pPr>
            <a:r>
              <a:rPr lang="en-US" dirty="0">
                <a:hlinkClick r:id="rId2"/>
              </a:rPr>
              <a:t>www.enkatfabriken.se</a:t>
            </a:r>
            <a:endParaRPr lang="en-US" dirty="0"/>
          </a:p>
          <a:p>
            <a:pPr algn="ctr"/>
            <a:endParaRPr lang="en-US" dirty="0"/>
          </a:p>
        </p:txBody>
      </p:sp>
    </p:spTree>
    <p:extLst>
      <p:ext uri="{BB962C8B-B14F-4D97-AF65-F5344CB8AC3E}">
        <p14:creationId xmlns:p14="http://schemas.microsoft.com/office/powerpoint/2010/main" val="1234079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0D4E58BE-EED5-64F4-D28E-D96E22E878B2}"/>
              </a:ext>
            </a:extLst>
          </p:cNvPr>
          <p:cNvGraphicFramePr>
            <a:graphicFrameLocks noGrp="1"/>
          </p:cNvGraphicFramePr>
          <p:nvPr>
            <p:ph idx="1"/>
            <p:extLst>
              <p:ext uri="{D42A27DB-BD31-4B8C-83A1-F6EECF244321}">
                <p14:modId xmlns:p14="http://schemas.microsoft.com/office/powerpoint/2010/main" val="449663911"/>
              </p:ext>
            </p:extLst>
          </p:nvPr>
        </p:nvGraphicFramePr>
        <p:xfrm>
          <a:off x="587375" y="1654175"/>
          <a:ext cx="1101725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Rubrik 2">
            <a:extLst>
              <a:ext uri="{FF2B5EF4-FFF2-40B4-BE49-F238E27FC236}">
                <a16:creationId xmlns:a16="http://schemas.microsoft.com/office/drawing/2014/main" id="{8AC04478-ADDB-0284-414E-48CEB662CE8C}"/>
              </a:ext>
            </a:extLst>
          </p:cNvPr>
          <p:cNvSpPr>
            <a:spLocks noGrp="1"/>
          </p:cNvSpPr>
          <p:nvPr>
            <p:ph type="title"/>
          </p:nvPr>
        </p:nvSpPr>
        <p:spPr/>
        <p:txBody>
          <a:bodyPr/>
          <a:lstStyle/>
          <a:p>
            <a:r>
              <a:rPr lang="sv-SE" dirty="0"/>
              <a:t>Utveckling över tid</a:t>
            </a:r>
          </a:p>
        </p:txBody>
      </p:sp>
    </p:spTree>
    <p:extLst>
      <p:ext uri="{BB962C8B-B14F-4D97-AF65-F5344CB8AC3E}">
        <p14:creationId xmlns:p14="http://schemas.microsoft.com/office/powerpoint/2010/main" val="326407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4FD1EF-0073-5A47-A7EF-BCB9A7C627F0}"/>
              </a:ext>
            </a:extLst>
          </p:cNvPr>
          <p:cNvSpPr txBox="1">
            <a:spLocks/>
          </p:cNvSpPr>
          <p:nvPr/>
        </p:nvSpPr>
        <p:spPr>
          <a:xfrm>
            <a:off x="407988" y="476426"/>
            <a:ext cx="8814732" cy="424336"/>
          </a:xfrm>
          <a:prstGeom prst="rect">
            <a:avLst/>
          </a:prstGeom>
        </p:spPr>
        <p:txBody>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mj-cs"/>
              </a:defRPr>
            </a:lvl1pPr>
          </a:lstStyle>
          <a:p>
            <a:r>
              <a:rPr lang="sv-SE" dirty="0">
                <a:latin typeface="+mj-lt"/>
              </a:rPr>
              <a:t>Totalt – Myndighetsområden</a:t>
            </a:r>
          </a:p>
        </p:txBody>
      </p:sp>
      <p:graphicFrame>
        <p:nvGraphicFramePr>
          <p:cNvPr id="7" name="Diagram 6">
            <a:extLst>
              <a:ext uri="{FF2B5EF4-FFF2-40B4-BE49-F238E27FC236}">
                <a16:creationId xmlns:a16="http://schemas.microsoft.com/office/drawing/2014/main" id="{690C4E0A-A601-564A-89B1-AD82B5D33D74}"/>
              </a:ext>
            </a:extLst>
          </p:cNvPr>
          <p:cNvGraphicFramePr/>
          <p:nvPr>
            <p:extLst>
              <p:ext uri="{D42A27DB-BD31-4B8C-83A1-F6EECF244321}">
                <p14:modId xmlns:p14="http://schemas.microsoft.com/office/powerpoint/2010/main" val="2993250070"/>
              </p:ext>
            </p:extLst>
          </p:nvPr>
        </p:nvGraphicFramePr>
        <p:xfrm>
          <a:off x="407988" y="900762"/>
          <a:ext cx="10440540" cy="542817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70336834-2E7E-DB09-3050-911BA750A5B6}"/>
              </a:ext>
            </a:extLst>
          </p:cNvPr>
          <p:cNvSpPr txBox="1"/>
          <p:nvPr/>
        </p:nvSpPr>
        <p:spPr>
          <a:xfrm>
            <a:off x="407988" y="6328941"/>
            <a:ext cx="2488182" cy="246221"/>
          </a:xfrm>
          <a:prstGeom prst="rect">
            <a:avLst/>
          </a:prstGeom>
          <a:noFill/>
        </p:spPr>
        <p:txBody>
          <a:bodyPr wrap="none" rtlCol="0">
            <a:spAutoFit/>
          </a:bodyPr>
          <a:lstStyle/>
          <a:p>
            <a:r>
              <a:rPr lang="sv-SE" sz="1000" dirty="0"/>
              <a:t>Tabellen visar basen för respektive fråga</a:t>
            </a:r>
          </a:p>
        </p:txBody>
      </p:sp>
      <p:sp>
        <p:nvSpPr>
          <p:cNvPr id="3" name="Rubrik 2">
            <a:extLst>
              <a:ext uri="{FF2B5EF4-FFF2-40B4-BE49-F238E27FC236}">
                <a16:creationId xmlns:a16="http://schemas.microsoft.com/office/drawing/2014/main" id="{823EFB99-948E-2C5A-257B-0DE4AB59966B}"/>
              </a:ext>
            </a:extLst>
          </p:cNvPr>
          <p:cNvSpPr>
            <a:spLocks noGrp="1"/>
          </p:cNvSpPr>
          <p:nvPr>
            <p:ph type="title"/>
          </p:nvPr>
        </p:nvSpPr>
        <p:spPr/>
        <p:txBody>
          <a:bodyPr/>
          <a:lstStyle/>
          <a:p>
            <a:r>
              <a:rPr lang="sv-SE" dirty="0"/>
              <a:t>Myndighetsområden</a:t>
            </a:r>
          </a:p>
        </p:txBody>
      </p:sp>
    </p:spTree>
    <p:extLst>
      <p:ext uri="{BB962C8B-B14F-4D97-AF65-F5344CB8AC3E}">
        <p14:creationId xmlns:p14="http://schemas.microsoft.com/office/powerpoint/2010/main" val="2762770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8E244C42-0929-204E-819D-4D5C7D2C99FD}"/>
              </a:ext>
            </a:extLst>
          </p:cNvPr>
          <p:cNvSpPr txBox="1">
            <a:spLocks/>
          </p:cNvSpPr>
          <p:nvPr/>
        </p:nvSpPr>
        <p:spPr>
          <a:xfrm>
            <a:off x="407368" y="505437"/>
            <a:ext cx="8814732" cy="4032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i="0" kern="1200">
                <a:solidFill>
                  <a:schemeClr val="bg1"/>
                </a:solidFill>
                <a:latin typeface="Univers LT Std 55" panose="020B0603020202020204" pitchFamily="34" charset="0"/>
                <a:ea typeface="+mj-ea"/>
                <a:cs typeface="+mj-cs"/>
              </a:defRPr>
            </a:lvl1pPr>
          </a:lstStyle>
          <a:p>
            <a:r>
              <a:rPr lang="sv-SE" dirty="0">
                <a:latin typeface="Arial Black" panose="020B0604020202020204" pitchFamily="34" charset="0"/>
              </a:rPr>
              <a:t>Totalt – NKI och index</a:t>
            </a:r>
          </a:p>
        </p:txBody>
      </p:sp>
      <p:graphicFrame>
        <p:nvGraphicFramePr>
          <p:cNvPr id="24" name="Tabell 23">
            <a:extLst>
              <a:ext uri="{FF2B5EF4-FFF2-40B4-BE49-F238E27FC236}">
                <a16:creationId xmlns:a16="http://schemas.microsoft.com/office/drawing/2014/main" id="{BD11FD59-2AA5-1642-BCEE-39761BC9FC63}"/>
              </a:ext>
            </a:extLst>
          </p:cNvPr>
          <p:cNvGraphicFramePr>
            <a:graphicFrameLocks noGrp="1"/>
          </p:cNvGraphicFramePr>
          <p:nvPr>
            <p:extLst>
              <p:ext uri="{D42A27DB-BD31-4B8C-83A1-F6EECF244321}">
                <p14:modId xmlns:p14="http://schemas.microsoft.com/office/powerpoint/2010/main" val="7559968"/>
              </p:ext>
            </p:extLst>
          </p:nvPr>
        </p:nvGraphicFramePr>
        <p:xfrm>
          <a:off x="479376" y="1556792"/>
          <a:ext cx="10297142" cy="3929656"/>
        </p:xfrm>
        <a:graphic>
          <a:graphicData uri="http://schemas.openxmlformats.org/drawingml/2006/table">
            <a:tbl>
              <a:tblPr bandRow="1">
                <a:tableStyleId>{2D5ABB26-0587-4C30-8999-92F81FD0307C}</a:tableStyleId>
              </a:tblPr>
              <a:tblGrid>
                <a:gridCol w="1277962">
                  <a:extLst>
                    <a:ext uri="{9D8B030D-6E8A-4147-A177-3AD203B41FA5}">
                      <a16:colId xmlns:a16="http://schemas.microsoft.com/office/drawing/2014/main" val="32941980"/>
                    </a:ext>
                  </a:extLst>
                </a:gridCol>
                <a:gridCol w="1351408">
                  <a:extLst>
                    <a:ext uri="{9D8B030D-6E8A-4147-A177-3AD203B41FA5}">
                      <a16:colId xmlns:a16="http://schemas.microsoft.com/office/drawing/2014/main" val="2835276251"/>
                    </a:ext>
                  </a:extLst>
                </a:gridCol>
                <a:gridCol w="1277962">
                  <a:extLst>
                    <a:ext uri="{9D8B030D-6E8A-4147-A177-3AD203B41FA5}">
                      <a16:colId xmlns:a16="http://schemas.microsoft.com/office/drawing/2014/main" val="3991498213"/>
                    </a:ext>
                  </a:extLst>
                </a:gridCol>
                <a:gridCol w="1277962">
                  <a:extLst>
                    <a:ext uri="{9D8B030D-6E8A-4147-A177-3AD203B41FA5}">
                      <a16:colId xmlns:a16="http://schemas.microsoft.com/office/drawing/2014/main" val="1234826389"/>
                    </a:ext>
                  </a:extLst>
                </a:gridCol>
                <a:gridCol w="1277962">
                  <a:extLst>
                    <a:ext uri="{9D8B030D-6E8A-4147-A177-3AD203B41FA5}">
                      <a16:colId xmlns:a16="http://schemas.microsoft.com/office/drawing/2014/main" val="239123796"/>
                    </a:ext>
                  </a:extLst>
                </a:gridCol>
                <a:gridCol w="1277962">
                  <a:extLst>
                    <a:ext uri="{9D8B030D-6E8A-4147-A177-3AD203B41FA5}">
                      <a16:colId xmlns:a16="http://schemas.microsoft.com/office/drawing/2014/main" val="3407088798"/>
                    </a:ext>
                  </a:extLst>
                </a:gridCol>
                <a:gridCol w="1277962">
                  <a:extLst>
                    <a:ext uri="{9D8B030D-6E8A-4147-A177-3AD203B41FA5}">
                      <a16:colId xmlns:a16="http://schemas.microsoft.com/office/drawing/2014/main" val="1015125311"/>
                    </a:ext>
                  </a:extLst>
                </a:gridCol>
                <a:gridCol w="1277962">
                  <a:extLst>
                    <a:ext uri="{9D8B030D-6E8A-4147-A177-3AD203B41FA5}">
                      <a16:colId xmlns:a16="http://schemas.microsoft.com/office/drawing/2014/main" val="713885579"/>
                    </a:ext>
                  </a:extLst>
                </a:gridCol>
              </a:tblGrid>
              <a:tr h="807479">
                <a:tc>
                  <a:txBody>
                    <a:bodyPr/>
                    <a:lstStyle/>
                    <a:p>
                      <a:pPr algn="ctr" fontAlgn="ctr"/>
                      <a:endParaRPr lang="sv-SE" sz="1200" b="1" i="0" u="none" strike="noStrike" dirty="0">
                        <a:solidFill>
                          <a:srgbClr val="000000"/>
                        </a:solidFill>
                        <a:effectLst/>
                        <a:latin typeface="Calibri" panose="020F0502020204030204" pitchFamily="34" charset="0"/>
                      </a:endParaRP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Brand</a:t>
                      </a: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Bygg</a:t>
                      </a: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Mark</a:t>
                      </a: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Servering</a:t>
                      </a: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Miljö</a:t>
                      </a:r>
                    </a:p>
                  </a:txBody>
                  <a:tcPr marL="9525" marR="9525" marT="9525" marB="0" anchor="ctr">
                    <a:solidFill>
                      <a:schemeClr val="bg2">
                        <a:lumMod val="75000"/>
                      </a:schemeClr>
                    </a:solidFill>
                  </a:tcPr>
                </a:tc>
                <a:tc>
                  <a:txBody>
                    <a:bodyPr/>
                    <a:lstStyle/>
                    <a:p>
                      <a:pPr algn="ctr" fontAlgn="ctr"/>
                      <a:r>
                        <a:rPr lang="sv-SE" sz="1200" b="1" i="0" u="none" strike="noStrike">
                          <a:solidFill>
                            <a:srgbClr val="000000"/>
                          </a:solidFill>
                          <a:effectLst/>
                          <a:latin typeface="Calibri" panose="020F0502020204030204" pitchFamily="34" charset="0"/>
                        </a:rPr>
                        <a:t>Livsmedel</a:t>
                      </a:r>
                    </a:p>
                  </a:txBody>
                  <a:tcPr marL="9525" marR="9525" marT="9525" marB="0" anchor="ctr">
                    <a:solidFill>
                      <a:schemeClr val="bg2">
                        <a:lumMod val="75000"/>
                      </a:schemeClr>
                    </a:solidFill>
                  </a:tcPr>
                </a:tc>
                <a:tc>
                  <a:txBody>
                    <a:bodyPr/>
                    <a:lstStyle/>
                    <a:p>
                      <a:pPr algn="ctr" fontAlgn="ctr"/>
                      <a:r>
                        <a:rPr lang="sv-SE" sz="1200" b="1" i="0" u="none" strike="noStrike" dirty="0">
                          <a:solidFill>
                            <a:srgbClr val="000000"/>
                          </a:solidFill>
                          <a:effectLst/>
                          <a:latin typeface="Calibri" panose="020F0502020204030204" pitchFamily="34" charset="0"/>
                        </a:rPr>
                        <a:t>Total</a:t>
                      </a:r>
                    </a:p>
                  </a:txBody>
                  <a:tcPr marL="9525" marR="9525" marT="9525" marB="0" anchor="ctr">
                    <a:solidFill>
                      <a:schemeClr val="bg2">
                        <a:lumMod val="75000"/>
                      </a:schemeClr>
                    </a:solidFill>
                  </a:tcPr>
                </a:tc>
                <a:extLst>
                  <a:ext uri="{0D108BD9-81ED-4DB2-BD59-A6C34878D82A}">
                    <a16:rowId xmlns:a16="http://schemas.microsoft.com/office/drawing/2014/main" val="3339669961"/>
                  </a:ext>
                </a:extLst>
              </a:tr>
              <a:tr h="437215">
                <a:tc>
                  <a:txBody>
                    <a:bodyPr/>
                    <a:lstStyle/>
                    <a:p>
                      <a:pPr algn="ctr" fontAlgn="ctr"/>
                      <a:r>
                        <a:rPr lang="sv-SE" sz="1200" b="1" i="0" u="none" strike="noStrike" dirty="0">
                          <a:solidFill>
                            <a:srgbClr val="000000"/>
                          </a:solidFill>
                          <a:effectLst/>
                          <a:latin typeface="Calibri" panose="020F0502020204030204" pitchFamily="34" charset="0"/>
                        </a:rPr>
                        <a:t>NKI</a:t>
                      </a:r>
                    </a:p>
                  </a:txBody>
                  <a:tcPr marL="9525" marR="9525" marT="9525" marB="0" anchor="ctr">
                    <a:solidFill>
                      <a:schemeClr val="bg2">
                        <a:lumMod val="90000"/>
                      </a:schemeClr>
                    </a:solidFill>
                  </a:tcPr>
                </a:tc>
                <a:tc>
                  <a:txBody>
                    <a:bodyPr/>
                    <a:lstStyle/>
                    <a:p>
                      <a:pPr algn="ctr" fontAlgn="ctr"/>
                      <a:r>
                        <a:rPr lang="sv-SE" sz="1600" b="0" i="0" u="none" strike="noStrike" dirty="0">
                          <a:solidFill>
                            <a:srgbClr val="000000"/>
                          </a:solidFill>
                          <a:effectLst/>
                          <a:latin typeface="Calibri" panose="020F0502020204030204" pitchFamily="34" charset="0"/>
                        </a:rPr>
                        <a:t>81</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80</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76</a:t>
                      </a:r>
                    </a:p>
                  </a:txBody>
                  <a:tcPr marL="9525" marR="9525" marT="9525" marB="0" anchor="ctr">
                    <a:solidFill>
                      <a:srgbClr val="F2955A"/>
                    </a:solidFill>
                  </a:tcPr>
                </a:tc>
                <a:tc>
                  <a:txBody>
                    <a:bodyPr/>
                    <a:lstStyle/>
                    <a:p>
                      <a:pPr algn="ctr" fontAlgn="ctr"/>
                      <a:r>
                        <a:rPr lang="sv-SE" sz="1600" b="0" i="0" u="none" strike="noStrike" dirty="0">
                          <a:solidFill>
                            <a:srgbClr val="000000"/>
                          </a:solidFill>
                          <a:effectLst/>
                          <a:latin typeface="Calibri" panose="020F0502020204030204" pitchFamily="34" charset="0"/>
                        </a:rPr>
                        <a:t>65</a:t>
                      </a:r>
                    </a:p>
                  </a:txBody>
                  <a:tcPr marL="9525" marR="9525" marT="9525" marB="0" anchor="ctr">
                    <a:solidFill>
                      <a:srgbClr val="F2955A"/>
                    </a:solidFill>
                  </a:tcPr>
                </a:tc>
                <a:tc>
                  <a:txBody>
                    <a:bodyPr/>
                    <a:lstStyle/>
                    <a:p>
                      <a:pPr algn="ctr" fontAlgn="ctr"/>
                      <a:r>
                        <a:rPr lang="sv-SE" sz="1600" b="0" i="0" u="none" strike="noStrike" dirty="0">
                          <a:solidFill>
                            <a:srgbClr val="000000"/>
                          </a:solidFill>
                          <a:effectLst/>
                          <a:latin typeface="Calibri" panose="020F0502020204030204" pitchFamily="34" charset="0"/>
                        </a:rPr>
                        <a:t>86</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74</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78</a:t>
                      </a:r>
                    </a:p>
                  </a:txBody>
                  <a:tcPr marL="9525" marR="9525" marT="9525" marB="0" anchor="ctr">
                    <a:noFill/>
                  </a:tcPr>
                </a:tc>
                <a:extLst>
                  <a:ext uri="{0D108BD9-81ED-4DB2-BD59-A6C34878D82A}">
                    <a16:rowId xmlns:a16="http://schemas.microsoft.com/office/drawing/2014/main" val="56925748"/>
                  </a:ext>
                </a:extLst>
              </a:tr>
              <a:tr h="411489">
                <a:tc>
                  <a:txBody>
                    <a:bodyPr/>
                    <a:lstStyle/>
                    <a:p>
                      <a:pPr algn="ctr" fontAlgn="ctr"/>
                      <a:r>
                        <a:rPr lang="sv-SE" sz="1200" b="1" i="0" u="none" strike="noStrike" dirty="0">
                          <a:solidFill>
                            <a:srgbClr val="000000"/>
                          </a:solidFill>
                          <a:effectLst/>
                          <a:latin typeface="Calibri" panose="020F0502020204030204" pitchFamily="34" charset="0"/>
                        </a:rPr>
                        <a:t>Tillgänglighet</a:t>
                      </a:r>
                    </a:p>
                  </a:txBody>
                  <a:tcPr marL="9525" marR="9525" marT="9525" marB="0" anchor="ctr">
                    <a:solidFill>
                      <a:schemeClr val="bg2">
                        <a:lumMod val="90000"/>
                      </a:schemeClr>
                    </a:solidFill>
                  </a:tcPr>
                </a:tc>
                <a:tc>
                  <a:txBody>
                    <a:bodyPr/>
                    <a:lstStyle/>
                    <a:p>
                      <a:pPr algn="ctr" fontAlgn="ctr"/>
                      <a:r>
                        <a:rPr lang="sv-SE" sz="1600" b="0" i="0" u="none" strike="noStrike" dirty="0">
                          <a:solidFill>
                            <a:srgbClr val="000000"/>
                          </a:solidFill>
                          <a:effectLst/>
                          <a:latin typeface="Calibri" panose="020F0502020204030204" pitchFamily="34" charset="0"/>
                        </a:rPr>
                        <a:t>84</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80</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85</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67</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84</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79</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80</a:t>
                      </a:r>
                    </a:p>
                  </a:txBody>
                  <a:tcPr marL="9525" marR="9525" marT="9525" marB="0" anchor="ctr">
                    <a:noFill/>
                  </a:tcPr>
                </a:tc>
                <a:extLst>
                  <a:ext uri="{0D108BD9-81ED-4DB2-BD59-A6C34878D82A}">
                    <a16:rowId xmlns:a16="http://schemas.microsoft.com/office/drawing/2014/main" val="414734970"/>
                  </a:ext>
                </a:extLst>
              </a:tr>
              <a:tr h="437215">
                <a:tc>
                  <a:txBody>
                    <a:bodyPr/>
                    <a:lstStyle/>
                    <a:p>
                      <a:pPr algn="ctr" fontAlgn="ctr"/>
                      <a:r>
                        <a:rPr lang="sv-SE" sz="1200" b="1" i="0" u="none" strike="noStrike">
                          <a:solidFill>
                            <a:srgbClr val="000000"/>
                          </a:solidFill>
                          <a:effectLst/>
                          <a:latin typeface="Calibri" panose="020F0502020204030204" pitchFamily="34" charset="0"/>
                        </a:rPr>
                        <a:t>Information</a:t>
                      </a:r>
                    </a:p>
                  </a:txBody>
                  <a:tcPr marL="9525" marR="9525" marT="9525" marB="0" anchor="ctr">
                    <a:solidFill>
                      <a:schemeClr val="bg2">
                        <a:lumMod val="90000"/>
                      </a:schemeClr>
                    </a:solidFill>
                  </a:tcPr>
                </a:tc>
                <a:tc>
                  <a:txBody>
                    <a:bodyPr/>
                    <a:lstStyle/>
                    <a:p>
                      <a:pPr algn="ctr" fontAlgn="ctr"/>
                      <a:r>
                        <a:rPr lang="sv-SE" sz="1600" b="0" i="0" u="none" strike="noStrike">
                          <a:solidFill>
                            <a:srgbClr val="000000"/>
                          </a:solidFill>
                          <a:effectLst/>
                          <a:latin typeface="Calibri" panose="020F0502020204030204" pitchFamily="34" charset="0"/>
                        </a:rPr>
                        <a:t>80</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80</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77</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70</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84</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74</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78</a:t>
                      </a:r>
                    </a:p>
                  </a:txBody>
                  <a:tcPr marL="9525" marR="9525" marT="9525" marB="0" anchor="ctr">
                    <a:noFill/>
                  </a:tcPr>
                </a:tc>
                <a:extLst>
                  <a:ext uri="{0D108BD9-81ED-4DB2-BD59-A6C34878D82A}">
                    <a16:rowId xmlns:a16="http://schemas.microsoft.com/office/drawing/2014/main" val="2158475305"/>
                  </a:ext>
                </a:extLst>
              </a:tr>
              <a:tr h="437215">
                <a:tc>
                  <a:txBody>
                    <a:bodyPr/>
                    <a:lstStyle/>
                    <a:p>
                      <a:pPr algn="ctr" fontAlgn="ctr"/>
                      <a:r>
                        <a:rPr lang="sv-SE" sz="1200" b="1" i="0" u="none" strike="noStrike" dirty="0">
                          <a:solidFill>
                            <a:srgbClr val="000000"/>
                          </a:solidFill>
                          <a:effectLst/>
                          <a:latin typeface="Calibri" panose="020F0502020204030204" pitchFamily="34" charset="0"/>
                        </a:rPr>
                        <a:t>Bemötande</a:t>
                      </a:r>
                    </a:p>
                  </a:txBody>
                  <a:tcPr marL="9525" marR="9525" marT="9525" marB="0" anchor="ctr">
                    <a:solidFill>
                      <a:schemeClr val="bg2">
                        <a:lumMod val="90000"/>
                      </a:schemeClr>
                    </a:solidFill>
                  </a:tcPr>
                </a:tc>
                <a:tc>
                  <a:txBody>
                    <a:bodyPr/>
                    <a:lstStyle/>
                    <a:p>
                      <a:pPr algn="ctr" fontAlgn="ctr"/>
                      <a:r>
                        <a:rPr lang="sv-SE" sz="1600" b="0" i="0" u="none" strike="noStrike" dirty="0">
                          <a:solidFill>
                            <a:srgbClr val="000000"/>
                          </a:solidFill>
                          <a:effectLst/>
                          <a:latin typeface="Calibri" panose="020F0502020204030204" pitchFamily="34" charset="0"/>
                        </a:rPr>
                        <a:t>89</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87</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82</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65</a:t>
                      </a:r>
                    </a:p>
                  </a:txBody>
                  <a:tcPr marL="9525" marR="9525" marT="9525" marB="0" anchor="ctr">
                    <a:solidFill>
                      <a:srgbClr val="F2955A"/>
                    </a:solidFill>
                  </a:tcPr>
                </a:tc>
                <a:tc>
                  <a:txBody>
                    <a:bodyPr/>
                    <a:lstStyle/>
                    <a:p>
                      <a:pPr algn="ctr" fontAlgn="ctr"/>
                      <a:r>
                        <a:rPr lang="sv-SE" sz="1600" b="0" i="0" u="none" strike="noStrike" dirty="0">
                          <a:solidFill>
                            <a:srgbClr val="000000"/>
                          </a:solidFill>
                          <a:effectLst/>
                          <a:latin typeface="Calibri" panose="020F0502020204030204" pitchFamily="34" charset="0"/>
                        </a:rPr>
                        <a:t>92</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78</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82</a:t>
                      </a:r>
                    </a:p>
                  </a:txBody>
                  <a:tcPr marL="9525" marR="9525" marT="9525" marB="0" anchor="ctr">
                    <a:noFill/>
                  </a:tcPr>
                </a:tc>
                <a:extLst>
                  <a:ext uri="{0D108BD9-81ED-4DB2-BD59-A6C34878D82A}">
                    <a16:rowId xmlns:a16="http://schemas.microsoft.com/office/drawing/2014/main" val="1720612123"/>
                  </a:ext>
                </a:extLst>
              </a:tr>
              <a:tr h="437215">
                <a:tc>
                  <a:txBody>
                    <a:bodyPr/>
                    <a:lstStyle/>
                    <a:p>
                      <a:pPr algn="ctr" fontAlgn="ctr"/>
                      <a:r>
                        <a:rPr lang="sv-SE" sz="1200" b="1" i="0" u="none" strike="noStrike">
                          <a:solidFill>
                            <a:srgbClr val="000000"/>
                          </a:solidFill>
                          <a:effectLst/>
                          <a:latin typeface="Calibri" panose="020F0502020204030204" pitchFamily="34" charset="0"/>
                        </a:rPr>
                        <a:t>Kompetens</a:t>
                      </a:r>
                    </a:p>
                  </a:txBody>
                  <a:tcPr marL="9525" marR="9525" marT="9525" marB="0" anchor="ctr">
                    <a:solidFill>
                      <a:schemeClr val="bg2">
                        <a:lumMod val="90000"/>
                      </a:schemeClr>
                    </a:solidFill>
                  </a:tcPr>
                </a:tc>
                <a:tc>
                  <a:txBody>
                    <a:bodyPr/>
                    <a:lstStyle/>
                    <a:p>
                      <a:pPr algn="ctr" fontAlgn="ctr"/>
                      <a:r>
                        <a:rPr lang="sv-SE" sz="1600" b="0" i="0" u="none" strike="noStrike">
                          <a:solidFill>
                            <a:srgbClr val="000000"/>
                          </a:solidFill>
                          <a:effectLst/>
                          <a:latin typeface="Calibri" panose="020F0502020204030204" pitchFamily="34" charset="0"/>
                        </a:rPr>
                        <a:t>87</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83</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80</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73</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87</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78</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81</a:t>
                      </a:r>
                    </a:p>
                  </a:txBody>
                  <a:tcPr marL="9525" marR="9525" marT="9525" marB="0" anchor="ctr">
                    <a:noFill/>
                  </a:tcPr>
                </a:tc>
                <a:extLst>
                  <a:ext uri="{0D108BD9-81ED-4DB2-BD59-A6C34878D82A}">
                    <a16:rowId xmlns:a16="http://schemas.microsoft.com/office/drawing/2014/main" val="5455419"/>
                  </a:ext>
                </a:extLst>
              </a:tr>
              <a:tr h="524613">
                <a:tc>
                  <a:txBody>
                    <a:bodyPr/>
                    <a:lstStyle/>
                    <a:p>
                      <a:pPr algn="ctr" fontAlgn="ctr"/>
                      <a:r>
                        <a:rPr lang="sv-SE" sz="1200" b="1" i="0" u="none" strike="noStrike" dirty="0" err="1">
                          <a:solidFill>
                            <a:srgbClr val="000000"/>
                          </a:solidFill>
                          <a:effectLst/>
                          <a:latin typeface="Calibri" panose="020F0502020204030204" pitchFamily="34" charset="0"/>
                        </a:rPr>
                        <a:t>Rättsäkerhet</a:t>
                      </a:r>
                      <a:endParaRPr lang="sv-SE" sz="12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sv-SE" sz="1600" b="0" i="0" u="none" strike="noStrike">
                          <a:solidFill>
                            <a:srgbClr val="000000"/>
                          </a:solidFill>
                          <a:effectLst/>
                          <a:latin typeface="Calibri" panose="020F0502020204030204" pitchFamily="34" charset="0"/>
                        </a:rPr>
                        <a:t>81</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82</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78</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78</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91</a:t>
                      </a:r>
                    </a:p>
                  </a:txBody>
                  <a:tcPr marL="9525" marR="9525" marT="9525" marB="0" anchor="ctr">
                    <a:solidFill>
                      <a:schemeClr val="accent2"/>
                    </a:solidFill>
                  </a:tcPr>
                </a:tc>
                <a:tc>
                  <a:txBody>
                    <a:bodyPr/>
                    <a:lstStyle/>
                    <a:p>
                      <a:pPr algn="ctr" fontAlgn="ctr"/>
                      <a:r>
                        <a:rPr lang="sv-SE" sz="1600" b="0" i="0" u="none" strike="noStrike" dirty="0">
                          <a:solidFill>
                            <a:srgbClr val="000000"/>
                          </a:solidFill>
                          <a:effectLst/>
                          <a:latin typeface="Calibri" panose="020F0502020204030204" pitchFamily="34" charset="0"/>
                        </a:rPr>
                        <a:t>75</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80</a:t>
                      </a:r>
                    </a:p>
                  </a:txBody>
                  <a:tcPr marL="9525" marR="9525" marT="9525" marB="0" anchor="ctr">
                    <a:noFill/>
                  </a:tcPr>
                </a:tc>
                <a:extLst>
                  <a:ext uri="{0D108BD9-81ED-4DB2-BD59-A6C34878D82A}">
                    <a16:rowId xmlns:a16="http://schemas.microsoft.com/office/drawing/2014/main" val="556808000"/>
                  </a:ext>
                </a:extLst>
              </a:tr>
              <a:tr h="437215">
                <a:tc>
                  <a:txBody>
                    <a:bodyPr/>
                    <a:lstStyle/>
                    <a:p>
                      <a:pPr algn="ctr" fontAlgn="ctr"/>
                      <a:r>
                        <a:rPr lang="sv-SE" sz="1200" b="1" i="0" u="none" strike="noStrike" dirty="0">
                          <a:solidFill>
                            <a:srgbClr val="000000"/>
                          </a:solidFill>
                          <a:effectLst/>
                          <a:latin typeface="Calibri" panose="020F0502020204030204" pitchFamily="34" charset="0"/>
                        </a:rPr>
                        <a:t>Effektivitet</a:t>
                      </a:r>
                    </a:p>
                  </a:txBody>
                  <a:tcPr marL="9525" marR="9525" marT="9525" marB="0" anchor="ctr">
                    <a:solidFill>
                      <a:schemeClr val="bg2">
                        <a:lumMod val="90000"/>
                      </a:schemeClr>
                    </a:solidFill>
                  </a:tcPr>
                </a:tc>
                <a:tc>
                  <a:txBody>
                    <a:bodyPr/>
                    <a:lstStyle/>
                    <a:p>
                      <a:pPr algn="ctr" fontAlgn="ctr"/>
                      <a:r>
                        <a:rPr lang="sv-SE" sz="1600" b="0" i="0" u="none" strike="noStrike">
                          <a:solidFill>
                            <a:srgbClr val="000000"/>
                          </a:solidFill>
                          <a:effectLst/>
                          <a:latin typeface="Calibri" panose="020F0502020204030204" pitchFamily="34" charset="0"/>
                        </a:rPr>
                        <a:t>87</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77</a:t>
                      </a:r>
                    </a:p>
                  </a:txBody>
                  <a:tcPr marL="9525" marR="9525" marT="9525" marB="0" anchor="ctr">
                    <a:solidFill>
                      <a:srgbClr val="F2955A"/>
                    </a:solidFill>
                  </a:tcPr>
                </a:tc>
                <a:tc>
                  <a:txBody>
                    <a:bodyPr/>
                    <a:lstStyle/>
                    <a:p>
                      <a:pPr algn="ctr" fontAlgn="ctr"/>
                      <a:r>
                        <a:rPr lang="sv-SE" sz="1600" b="0" i="0" u="none" strike="noStrike" dirty="0">
                          <a:solidFill>
                            <a:srgbClr val="000000"/>
                          </a:solidFill>
                          <a:effectLst/>
                          <a:latin typeface="Calibri" panose="020F0502020204030204" pitchFamily="34" charset="0"/>
                        </a:rPr>
                        <a:t>76</a:t>
                      </a:r>
                    </a:p>
                  </a:txBody>
                  <a:tcPr marL="9525" marR="9525" marT="9525" marB="0" anchor="ctr">
                    <a:solidFill>
                      <a:srgbClr val="F2955A"/>
                    </a:solidFill>
                  </a:tcPr>
                </a:tc>
                <a:tc>
                  <a:txBody>
                    <a:bodyPr/>
                    <a:lstStyle/>
                    <a:p>
                      <a:pPr algn="ctr" fontAlgn="ctr"/>
                      <a:r>
                        <a:rPr lang="sv-SE" sz="1600" b="0" i="0" u="none" strike="noStrike">
                          <a:solidFill>
                            <a:srgbClr val="000000"/>
                          </a:solidFill>
                          <a:effectLst/>
                          <a:latin typeface="Calibri" panose="020F0502020204030204" pitchFamily="34" charset="0"/>
                        </a:rPr>
                        <a:t>68</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88</a:t>
                      </a:r>
                    </a:p>
                  </a:txBody>
                  <a:tcPr marL="9525" marR="9525" marT="9525" marB="0" anchor="ctr">
                    <a:noFill/>
                  </a:tcPr>
                </a:tc>
                <a:tc>
                  <a:txBody>
                    <a:bodyPr/>
                    <a:lstStyle/>
                    <a:p>
                      <a:pPr algn="ctr" fontAlgn="ctr"/>
                      <a:r>
                        <a:rPr lang="sv-SE" sz="1600" b="0" i="0" u="none" strike="noStrike">
                          <a:solidFill>
                            <a:srgbClr val="000000"/>
                          </a:solidFill>
                          <a:effectLst/>
                          <a:latin typeface="Calibri" panose="020F0502020204030204" pitchFamily="34" charset="0"/>
                        </a:rPr>
                        <a:t>78</a:t>
                      </a:r>
                    </a:p>
                  </a:txBody>
                  <a:tcPr marL="9525" marR="9525" marT="9525" marB="0" anchor="ctr">
                    <a:noFill/>
                  </a:tcPr>
                </a:tc>
                <a:tc>
                  <a:txBody>
                    <a:bodyPr/>
                    <a:lstStyle/>
                    <a:p>
                      <a:pPr algn="ctr" fontAlgn="ctr"/>
                      <a:r>
                        <a:rPr lang="sv-SE" sz="1600" b="0" i="0" u="none" strike="noStrike" dirty="0">
                          <a:solidFill>
                            <a:srgbClr val="000000"/>
                          </a:solidFill>
                          <a:effectLst/>
                          <a:latin typeface="Calibri" panose="020F0502020204030204" pitchFamily="34" charset="0"/>
                        </a:rPr>
                        <a:t>79</a:t>
                      </a:r>
                    </a:p>
                  </a:txBody>
                  <a:tcPr marL="9525" marR="9525" marT="9525" marB="0" anchor="ctr">
                    <a:noFill/>
                  </a:tcPr>
                </a:tc>
                <a:extLst>
                  <a:ext uri="{0D108BD9-81ED-4DB2-BD59-A6C34878D82A}">
                    <a16:rowId xmlns:a16="http://schemas.microsoft.com/office/drawing/2014/main" val="745598290"/>
                  </a:ext>
                </a:extLst>
              </a:tr>
            </a:tbl>
          </a:graphicData>
        </a:graphic>
      </p:graphicFrame>
      <p:grpSp>
        <p:nvGrpSpPr>
          <p:cNvPr id="17" name="Grupp 16">
            <a:extLst>
              <a:ext uri="{FF2B5EF4-FFF2-40B4-BE49-F238E27FC236}">
                <a16:creationId xmlns:a16="http://schemas.microsoft.com/office/drawing/2014/main" id="{B5621745-440E-5948-9681-34AF934DEE60}"/>
              </a:ext>
            </a:extLst>
          </p:cNvPr>
          <p:cNvGrpSpPr/>
          <p:nvPr/>
        </p:nvGrpSpPr>
        <p:grpSpPr>
          <a:xfrm>
            <a:off x="534857" y="5733256"/>
            <a:ext cx="3850226" cy="688843"/>
            <a:chOff x="534857" y="5733256"/>
            <a:chExt cx="3850226" cy="688843"/>
          </a:xfrm>
        </p:grpSpPr>
        <p:sp>
          <p:nvSpPr>
            <p:cNvPr id="18" name="Ellips 17">
              <a:extLst>
                <a:ext uri="{FF2B5EF4-FFF2-40B4-BE49-F238E27FC236}">
                  <a16:creationId xmlns:a16="http://schemas.microsoft.com/office/drawing/2014/main" id="{A8966235-C3E4-A746-A7CB-DF67251DA731}"/>
                </a:ext>
              </a:extLst>
            </p:cNvPr>
            <p:cNvSpPr/>
            <p:nvPr/>
          </p:nvSpPr>
          <p:spPr>
            <a:xfrm>
              <a:off x="534857" y="5770449"/>
              <a:ext cx="288032" cy="28803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Ellips 18">
              <a:extLst>
                <a:ext uri="{FF2B5EF4-FFF2-40B4-BE49-F238E27FC236}">
                  <a16:creationId xmlns:a16="http://schemas.microsoft.com/office/drawing/2014/main" id="{4235FABD-075A-8440-8527-760091CD5372}"/>
                </a:ext>
              </a:extLst>
            </p:cNvPr>
            <p:cNvSpPr/>
            <p:nvPr/>
          </p:nvSpPr>
          <p:spPr>
            <a:xfrm>
              <a:off x="534857" y="6134067"/>
              <a:ext cx="288032" cy="288032"/>
            </a:xfrm>
            <a:prstGeom prst="ellipse">
              <a:avLst/>
            </a:prstGeom>
            <a:solidFill>
              <a:srgbClr val="9D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textruta 19">
              <a:extLst>
                <a:ext uri="{FF2B5EF4-FFF2-40B4-BE49-F238E27FC236}">
                  <a16:creationId xmlns:a16="http://schemas.microsoft.com/office/drawing/2014/main" id="{40BAF454-D8AD-8742-A630-EEF1A6642DCE}"/>
                </a:ext>
              </a:extLst>
            </p:cNvPr>
            <p:cNvSpPr txBox="1"/>
            <p:nvPr/>
          </p:nvSpPr>
          <p:spPr>
            <a:xfrm>
              <a:off x="822889" y="5733256"/>
              <a:ext cx="3536546" cy="276999"/>
            </a:xfrm>
            <a:prstGeom prst="rect">
              <a:avLst/>
            </a:prstGeom>
            <a:noFill/>
          </p:spPr>
          <p:txBody>
            <a:bodyPr wrap="none" rtlCol="0">
              <a:spAutoFit/>
            </a:bodyPr>
            <a:lstStyle/>
            <a:p>
              <a:r>
                <a:rPr lang="sv-SE" sz="1200" dirty="0"/>
                <a:t>Lägsta 10 procent av 2021 års värden, kolumnvis</a:t>
              </a:r>
            </a:p>
          </p:txBody>
        </p:sp>
        <p:sp>
          <p:nvSpPr>
            <p:cNvPr id="21" name="textruta 20">
              <a:extLst>
                <a:ext uri="{FF2B5EF4-FFF2-40B4-BE49-F238E27FC236}">
                  <a16:creationId xmlns:a16="http://schemas.microsoft.com/office/drawing/2014/main" id="{0CFF26DE-1447-C045-8F61-75B3F3439069}"/>
                </a:ext>
              </a:extLst>
            </p:cNvPr>
            <p:cNvSpPr txBox="1"/>
            <p:nvPr/>
          </p:nvSpPr>
          <p:spPr>
            <a:xfrm>
              <a:off x="822889" y="6095536"/>
              <a:ext cx="3562194" cy="276999"/>
            </a:xfrm>
            <a:prstGeom prst="rect">
              <a:avLst/>
            </a:prstGeom>
            <a:noFill/>
          </p:spPr>
          <p:txBody>
            <a:bodyPr wrap="none" rtlCol="0">
              <a:spAutoFit/>
            </a:bodyPr>
            <a:lstStyle/>
            <a:p>
              <a:r>
                <a:rPr lang="sv-SE" sz="1200" dirty="0"/>
                <a:t>Högsta 10 procent av 2021 års värden, kolumnvis</a:t>
              </a:r>
            </a:p>
          </p:txBody>
        </p:sp>
      </p:grpSp>
      <p:sp>
        <p:nvSpPr>
          <p:cNvPr id="2" name="Rubrik 1">
            <a:extLst>
              <a:ext uri="{FF2B5EF4-FFF2-40B4-BE49-F238E27FC236}">
                <a16:creationId xmlns:a16="http://schemas.microsoft.com/office/drawing/2014/main" id="{9DD059AB-7511-7B4B-C2ED-6378EE9ABC89}"/>
              </a:ext>
            </a:extLst>
          </p:cNvPr>
          <p:cNvSpPr>
            <a:spLocks noGrp="1"/>
          </p:cNvSpPr>
          <p:nvPr>
            <p:ph type="title"/>
          </p:nvPr>
        </p:nvSpPr>
        <p:spPr/>
        <p:txBody>
          <a:bodyPr/>
          <a:lstStyle/>
          <a:p>
            <a:r>
              <a:rPr lang="sv-SE" dirty="0">
                <a:latin typeface="Arial Black" panose="020B0604020202020204" pitchFamily="34" charset="0"/>
              </a:rPr>
              <a:t>Totalt – NKI och index</a:t>
            </a:r>
          </a:p>
        </p:txBody>
      </p:sp>
    </p:spTree>
    <p:extLst>
      <p:ext uri="{BB962C8B-B14F-4D97-AF65-F5344CB8AC3E}">
        <p14:creationId xmlns:p14="http://schemas.microsoft.com/office/powerpoint/2010/main" val="2990132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5881AC-7781-6D43-2888-82B34EFA7DD7}"/>
              </a:ext>
            </a:extLst>
          </p:cNvPr>
          <p:cNvSpPr>
            <a:spLocks noGrp="1"/>
          </p:cNvSpPr>
          <p:nvPr>
            <p:ph type="ctrTitle"/>
          </p:nvPr>
        </p:nvSpPr>
        <p:spPr/>
        <p:txBody>
          <a:bodyPr/>
          <a:lstStyle/>
          <a:p>
            <a:r>
              <a:rPr lang="sv-SE" dirty="0"/>
              <a:t>Genomgång av resultat</a:t>
            </a:r>
          </a:p>
        </p:txBody>
      </p:sp>
    </p:spTree>
    <p:extLst>
      <p:ext uri="{BB962C8B-B14F-4D97-AF65-F5344CB8AC3E}">
        <p14:creationId xmlns:p14="http://schemas.microsoft.com/office/powerpoint/2010/main" val="2918346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0C0F9DAF-BF8C-1E44-90A8-0450D0EF9C3C}"/>
              </a:ext>
            </a:extLst>
          </p:cNvPr>
          <p:cNvSpPr>
            <a:spLocks noGrp="1"/>
          </p:cNvSpPr>
          <p:nvPr>
            <p:ph idx="1"/>
          </p:nvPr>
        </p:nvSpPr>
        <p:spPr/>
        <p:txBody>
          <a:bodyPr/>
          <a:lstStyle/>
          <a:p>
            <a:r>
              <a:rPr lang="sv-SE" dirty="0"/>
              <a:t>Använda insiktsmätningen som verktyg för att skapa utveckling och ett bättre företagsklimat</a:t>
            </a:r>
          </a:p>
          <a:p>
            <a:endParaRPr lang="sv-SE" dirty="0"/>
          </a:p>
          <a:p>
            <a:r>
              <a:rPr lang="sv-SE" dirty="0"/>
              <a:t>Ta fram resultat, sätta mål och genomföra aktiviteter för att stärka nöjdhet</a:t>
            </a:r>
          </a:p>
          <a:p>
            <a:endParaRPr lang="sv-SE" dirty="0"/>
          </a:p>
        </p:txBody>
      </p:sp>
      <p:sp>
        <p:nvSpPr>
          <p:cNvPr id="3" name="Rubrik 2">
            <a:extLst>
              <a:ext uri="{FF2B5EF4-FFF2-40B4-BE49-F238E27FC236}">
                <a16:creationId xmlns:a16="http://schemas.microsoft.com/office/drawing/2014/main" id="{91C2EF60-FF3A-D54C-9182-8D24D591BF88}"/>
              </a:ext>
            </a:extLst>
          </p:cNvPr>
          <p:cNvSpPr>
            <a:spLocks noGrp="1"/>
          </p:cNvSpPr>
          <p:nvPr>
            <p:ph type="title"/>
          </p:nvPr>
        </p:nvSpPr>
        <p:spPr/>
        <p:txBody>
          <a:bodyPr/>
          <a:lstStyle/>
          <a:p>
            <a:r>
              <a:rPr lang="sv-SE" dirty="0"/>
              <a:t>Insikt leder till utveckling</a:t>
            </a:r>
          </a:p>
        </p:txBody>
      </p:sp>
    </p:spTree>
    <p:extLst>
      <p:ext uri="{BB962C8B-B14F-4D97-AF65-F5344CB8AC3E}">
        <p14:creationId xmlns:p14="http://schemas.microsoft.com/office/powerpoint/2010/main" val="28508112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a:extLst>
              <a:ext uri="{FF2B5EF4-FFF2-40B4-BE49-F238E27FC236}">
                <a16:creationId xmlns:a16="http://schemas.microsoft.com/office/drawing/2014/main" id="{FF7B2950-2ADE-6545-85F7-99CBFC20E721}"/>
              </a:ext>
            </a:extLst>
          </p:cNvPr>
          <p:cNvSpPr/>
          <p:nvPr/>
        </p:nvSpPr>
        <p:spPr>
          <a:xfrm>
            <a:off x="4574986" y="2355089"/>
            <a:ext cx="5190307" cy="72223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24" name="Pentagon 23">
            <a:extLst>
              <a:ext uri="{FF2B5EF4-FFF2-40B4-BE49-F238E27FC236}">
                <a16:creationId xmlns:a16="http://schemas.microsoft.com/office/drawing/2014/main" id="{9022EC8E-CCCD-5741-96EE-B71D1A7D2B92}"/>
              </a:ext>
            </a:extLst>
          </p:cNvPr>
          <p:cNvSpPr/>
          <p:nvPr/>
        </p:nvSpPr>
        <p:spPr>
          <a:xfrm>
            <a:off x="4574986" y="3204267"/>
            <a:ext cx="5190307" cy="722231"/>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4" name="Rectangle 3">
            <a:extLst>
              <a:ext uri="{FF2B5EF4-FFF2-40B4-BE49-F238E27FC236}">
                <a16:creationId xmlns:a16="http://schemas.microsoft.com/office/drawing/2014/main" id="{019556D3-021A-904C-9E3F-2800CD8F6EBE}"/>
              </a:ext>
            </a:extLst>
          </p:cNvPr>
          <p:cNvSpPr/>
          <p:nvPr/>
        </p:nvSpPr>
        <p:spPr>
          <a:xfrm>
            <a:off x="2816817" y="2355088"/>
            <a:ext cx="1758169" cy="7250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27" name="Rectangle 26">
            <a:extLst>
              <a:ext uri="{FF2B5EF4-FFF2-40B4-BE49-F238E27FC236}">
                <a16:creationId xmlns:a16="http://schemas.microsoft.com/office/drawing/2014/main" id="{D60C3532-FC16-CA43-9378-084438A4CE7F}"/>
              </a:ext>
            </a:extLst>
          </p:cNvPr>
          <p:cNvSpPr/>
          <p:nvPr/>
        </p:nvSpPr>
        <p:spPr>
          <a:xfrm>
            <a:off x="2499209" y="2355088"/>
            <a:ext cx="325434" cy="7250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0" name="Rectangle 29">
            <a:extLst>
              <a:ext uri="{FF2B5EF4-FFF2-40B4-BE49-F238E27FC236}">
                <a16:creationId xmlns:a16="http://schemas.microsoft.com/office/drawing/2014/main" id="{6D01EBD1-198D-964E-AF58-C5683E7FF6F7}"/>
              </a:ext>
            </a:extLst>
          </p:cNvPr>
          <p:cNvSpPr/>
          <p:nvPr/>
        </p:nvSpPr>
        <p:spPr>
          <a:xfrm>
            <a:off x="2816817" y="3195203"/>
            <a:ext cx="1758169" cy="7250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1" name="Rectangle 30">
            <a:extLst>
              <a:ext uri="{FF2B5EF4-FFF2-40B4-BE49-F238E27FC236}">
                <a16:creationId xmlns:a16="http://schemas.microsoft.com/office/drawing/2014/main" id="{37EC407C-06EC-7543-8FF2-3D90814E3CAE}"/>
              </a:ext>
            </a:extLst>
          </p:cNvPr>
          <p:cNvSpPr/>
          <p:nvPr/>
        </p:nvSpPr>
        <p:spPr>
          <a:xfrm>
            <a:off x="2499209" y="3195203"/>
            <a:ext cx="325434" cy="725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2" name="Pentagon 31">
            <a:extLst>
              <a:ext uri="{FF2B5EF4-FFF2-40B4-BE49-F238E27FC236}">
                <a16:creationId xmlns:a16="http://schemas.microsoft.com/office/drawing/2014/main" id="{E09654DE-4907-ED4D-AC60-A31FDEFA1D45}"/>
              </a:ext>
            </a:extLst>
          </p:cNvPr>
          <p:cNvSpPr/>
          <p:nvPr/>
        </p:nvSpPr>
        <p:spPr>
          <a:xfrm>
            <a:off x="4574986" y="4040756"/>
            <a:ext cx="5190307" cy="72223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3" name="Pentagon 32">
            <a:extLst>
              <a:ext uri="{FF2B5EF4-FFF2-40B4-BE49-F238E27FC236}">
                <a16:creationId xmlns:a16="http://schemas.microsoft.com/office/drawing/2014/main" id="{8ADCE7C8-4F4C-764E-B09A-2372585626E3}"/>
              </a:ext>
            </a:extLst>
          </p:cNvPr>
          <p:cNvSpPr/>
          <p:nvPr/>
        </p:nvSpPr>
        <p:spPr>
          <a:xfrm>
            <a:off x="4574986" y="4889933"/>
            <a:ext cx="5190307" cy="722231"/>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4" name="Rectangle 33">
            <a:extLst>
              <a:ext uri="{FF2B5EF4-FFF2-40B4-BE49-F238E27FC236}">
                <a16:creationId xmlns:a16="http://schemas.microsoft.com/office/drawing/2014/main" id="{C6581D8D-3301-3E41-841B-3D7DC5420480}"/>
              </a:ext>
            </a:extLst>
          </p:cNvPr>
          <p:cNvSpPr/>
          <p:nvPr/>
        </p:nvSpPr>
        <p:spPr>
          <a:xfrm>
            <a:off x="2816817" y="4040755"/>
            <a:ext cx="1758169" cy="7250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5" name="Rectangle 34">
            <a:extLst>
              <a:ext uri="{FF2B5EF4-FFF2-40B4-BE49-F238E27FC236}">
                <a16:creationId xmlns:a16="http://schemas.microsoft.com/office/drawing/2014/main" id="{B87A0202-1862-6840-824D-EFA30437B895}"/>
              </a:ext>
            </a:extLst>
          </p:cNvPr>
          <p:cNvSpPr/>
          <p:nvPr/>
        </p:nvSpPr>
        <p:spPr>
          <a:xfrm>
            <a:off x="2499209" y="4040755"/>
            <a:ext cx="325434" cy="7250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6" name="Rectangle 35">
            <a:extLst>
              <a:ext uri="{FF2B5EF4-FFF2-40B4-BE49-F238E27FC236}">
                <a16:creationId xmlns:a16="http://schemas.microsoft.com/office/drawing/2014/main" id="{601C54D9-E2CA-0940-A8AF-35C7AF00A59E}"/>
              </a:ext>
            </a:extLst>
          </p:cNvPr>
          <p:cNvSpPr/>
          <p:nvPr/>
        </p:nvSpPr>
        <p:spPr>
          <a:xfrm>
            <a:off x="2816817" y="4880869"/>
            <a:ext cx="1758169" cy="7250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37" name="Rectangle 36">
            <a:extLst>
              <a:ext uri="{FF2B5EF4-FFF2-40B4-BE49-F238E27FC236}">
                <a16:creationId xmlns:a16="http://schemas.microsoft.com/office/drawing/2014/main" id="{05336E7D-376B-E046-8209-BA8ED6AE27EC}"/>
              </a:ext>
            </a:extLst>
          </p:cNvPr>
          <p:cNvSpPr/>
          <p:nvPr/>
        </p:nvSpPr>
        <p:spPr>
          <a:xfrm>
            <a:off x="2499209" y="4880869"/>
            <a:ext cx="325434" cy="7250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32"/>
          </a:p>
        </p:txBody>
      </p:sp>
      <p:sp>
        <p:nvSpPr>
          <p:cNvPr id="11" name="Rectangle 10">
            <a:extLst>
              <a:ext uri="{FF2B5EF4-FFF2-40B4-BE49-F238E27FC236}">
                <a16:creationId xmlns:a16="http://schemas.microsoft.com/office/drawing/2014/main" id="{79DF0006-D312-8145-8825-31A45457B67D}"/>
              </a:ext>
            </a:extLst>
          </p:cNvPr>
          <p:cNvSpPr/>
          <p:nvPr/>
        </p:nvSpPr>
        <p:spPr>
          <a:xfrm>
            <a:off x="3163308" y="2605349"/>
            <a:ext cx="1073013" cy="307777"/>
          </a:xfrm>
          <a:prstGeom prst="rect">
            <a:avLst/>
          </a:prstGeom>
        </p:spPr>
        <p:txBody>
          <a:bodyPr wrap="square">
            <a:spAutoFit/>
          </a:bodyPr>
          <a:lstStyle/>
          <a:p>
            <a:pPr algn="ctr"/>
            <a:r>
              <a:rPr lang="sv-SE" sz="1400" b="1">
                <a:solidFill>
                  <a:schemeClr val="tx2"/>
                </a:solidFill>
                <a:ea typeface="Roboto Medium" panose="02000000000000000000" pitchFamily="2" charset="0"/>
                <a:cs typeface="Montserrat" charset="0"/>
              </a:rPr>
              <a:t>Analysera</a:t>
            </a:r>
            <a:endParaRPr lang="sv-SE" sz="4800" b="1">
              <a:solidFill>
                <a:schemeClr val="tx2"/>
              </a:solidFill>
              <a:ea typeface="Roboto Medium" panose="02000000000000000000" pitchFamily="2" charset="0"/>
              <a:cs typeface="Montserrat" charset="0"/>
            </a:endParaRPr>
          </a:p>
        </p:txBody>
      </p:sp>
      <p:sp>
        <p:nvSpPr>
          <p:cNvPr id="13" name="Rectangle 12">
            <a:extLst>
              <a:ext uri="{FF2B5EF4-FFF2-40B4-BE49-F238E27FC236}">
                <a16:creationId xmlns:a16="http://schemas.microsoft.com/office/drawing/2014/main" id="{8AC28E4F-CF96-F345-8D28-B715840DAFA9}"/>
              </a:ext>
            </a:extLst>
          </p:cNvPr>
          <p:cNvSpPr/>
          <p:nvPr/>
        </p:nvSpPr>
        <p:spPr>
          <a:xfrm>
            <a:off x="3158390" y="3435733"/>
            <a:ext cx="1073013" cy="307777"/>
          </a:xfrm>
          <a:prstGeom prst="rect">
            <a:avLst/>
          </a:prstGeom>
        </p:spPr>
        <p:txBody>
          <a:bodyPr wrap="square">
            <a:spAutoFit/>
          </a:bodyPr>
          <a:lstStyle/>
          <a:p>
            <a:pPr algn="ctr"/>
            <a:r>
              <a:rPr lang="sv-SE" sz="1400" b="1">
                <a:solidFill>
                  <a:schemeClr val="tx2"/>
                </a:solidFill>
                <a:ea typeface="Roboto Medium" panose="02000000000000000000" pitchFamily="2" charset="0"/>
                <a:cs typeface="Montserrat" charset="0"/>
              </a:rPr>
              <a:t>Sätta mål</a:t>
            </a:r>
            <a:endParaRPr lang="sv-SE" sz="4800" b="1">
              <a:solidFill>
                <a:schemeClr val="tx2"/>
              </a:solidFill>
              <a:ea typeface="Roboto Medium" panose="02000000000000000000" pitchFamily="2" charset="0"/>
              <a:cs typeface="Montserrat" charset="0"/>
            </a:endParaRPr>
          </a:p>
        </p:txBody>
      </p:sp>
      <p:sp>
        <p:nvSpPr>
          <p:cNvPr id="15" name="Rectangle 14">
            <a:extLst>
              <a:ext uri="{FF2B5EF4-FFF2-40B4-BE49-F238E27FC236}">
                <a16:creationId xmlns:a16="http://schemas.microsoft.com/office/drawing/2014/main" id="{6F1D10BC-7DD9-644E-BF73-73B00CEDD3A8}"/>
              </a:ext>
            </a:extLst>
          </p:cNvPr>
          <p:cNvSpPr/>
          <p:nvPr/>
        </p:nvSpPr>
        <p:spPr>
          <a:xfrm>
            <a:off x="3158390" y="4207879"/>
            <a:ext cx="1073013" cy="523220"/>
          </a:xfrm>
          <a:prstGeom prst="rect">
            <a:avLst/>
          </a:prstGeom>
        </p:spPr>
        <p:txBody>
          <a:bodyPr wrap="square">
            <a:spAutoFit/>
          </a:bodyPr>
          <a:lstStyle/>
          <a:p>
            <a:pPr algn="ctr"/>
            <a:r>
              <a:rPr lang="sv-SE" sz="1400" b="1">
                <a:solidFill>
                  <a:schemeClr val="tx2"/>
                </a:solidFill>
                <a:ea typeface="Roboto Medium" panose="02000000000000000000" pitchFamily="2" charset="0"/>
                <a:cs typeface="Montserrat" charset="0"/>
              </a:rPr>
              <a:t>Planera aktiviteter</a:t>
            </a:r>
            <a:endParaRPr lang="sv-SE" sz="2195" b="1">
              <a:solidFill>
                <a:schemeClr val="tx2"/>
              </a:solidFill>
              <a:ea typeface="Roboto Medium" panose="02000000000000000000" pitchFamily="2" charset="0"/>
              <a:cs typeface="Montserrat" charset="0"/>
            </a:endParaRPr>
          </a:p>
        </p:txBody>
      </p:sp>
      <p:sp>
        <p:nvSpPr>
          <p:cNvPr id="17" name="Rectangle 16">
            <a:extLst>
              <a:ext uri="{FF2B5EF4-FFF2-40B4-BE49-F238E27FC236}">
                <a16:creationId xmlns:a16="http://schemas.microsoft.com/office/drawing/2014/main" id="{886DD50B-E72B-0F44-9EC3-6DF71D504D3C}"/>
              </a:ext>
            </a:extLst>
          </p:cNvPr>
          <p:cNvSpPr/>
          <p:nvPr/>
        </p:nvSpPr>
        <p:spPr>
          <a:xfrm>
            <a:off x="2906066" y="5031545"/>
            <a:ext cx="1577658" cy="523220"/>
          </a:xfrm>
          <a:prstGeom prst="rect">
            <a:avLst/>
          </a:prstGeom>
        </p:spPr>
        <p:txBody>
          <a:bodyPr wrap="square">
            <a:spAutoFit/>
          </a:bodyPr>
          <a:lstStyle/>
          <a:p>
            <a:pPr algn="ctr"/>
            <a:r>
              <a:rPr lang="sv-SE" sz="1400" b="1">
                <a:solidFill>
                  <a:schemeClr val="tx2"/>
                </a:solidFill>
                <a:ea typeface="Roboto Medium" panose="02000000000000000000" pitchFamily="2" charset="0"/>
                <a:cs typeface="Montserrat" charset="0"/>
              </a:rPr>
              <a:t>Genomföra och följa upp</a:t>
            </a:r>
            <a:endParaRPr lang="sv-SE" sz="4800" b="1">
              <a:solidFill>
                <a:schemeClr val="tx2"/>
              </a:solidFill>
              <a:ea typeface="Roboto Medium" panose="02000000000000000000" pitchFamily="2" charset="0"/>
              <a:cs typeface="Montserrat" charset="0"/>
            </a:endParaRPr>
          </a:p>
        </p:txBody>
      </p:sp>
      <p:grpSp>
        <p:nvGrpSpPr>
          <p:cNvPr id="5" name="Group 4">
            <a:extLst>
              <a:ext uri="{FF2B5EF4-FFF2-40B4-BE49-F238E27FC236}">
                <a16:creationId xmlns:a16="http://schemas.microsoft.com/office/drawing/2014/main" id="{5BEA2CEE-9F51-0C44-88E6-7D6301C0861C}"/>
              </a:ext>
            </a:extLst>
          </p:cNvPr>
          <p:cNvGrpSpPr/>
          <p:nvPr/>
        </p:nvGrpSpPr>
        <p:grpSpPr>
          <a:xfrm>
            <a:off x="5109259" y="4992321"/>
            <a:ext cx="191369" cy="510320"/>
            <a:chOff x="14473570" y="9999735"/>
            <a:chExt cx="610587" cy="1628243"/>
          </a:xfrm>
        </p:grpSpPr>
        <p:sp>
          <p:nvSpPr>
            <p:cNvPr id="22" name="Forma libre 131">
              <a:extLst>
                <a:ext uri="{FF2B5EF4-FFF2-40B4-BE49-F238E27FC236}">
                  <a16:creationId xmlns:a16="http://schemas.microsoft.com/office/drawing/2014/main" id="{2266A902-7D0E-074F-8B69-8DD1F99CAFE9}"/>
                </a:ext>
              </a:extLst>
            </p:cNvPr>
            <p:cNvSpPr/>
            <p:nvPr/>
          </p:nvSpPr>
          <p:spPr>
            <a:xfrm>
              <a:off x="14626220" y="9999735"/>
              <a:ext cx="305293" cy="305293"/>
            </a:xfrm>
            <a:custGeom>
              <a:avLst/>
              <a:gdLst>
                <a:gd name="connsiteX0" fmla="*/ 91278 w 106938"/>
                <a:gd name="connsiteY0" fmla="*/ 15661 h 106938"/>
                <a:gd name="connsiteX1" fmla="*/ 91278 w 106938"/>
                <a:gd name="connsiteY1" fmla="*/ 91278 h 106938"/>
                <a:gd name="connsiteX2" fmla="*/ 15661 w 106938"/>
                <a:gd name="connsiteY2" fmla="*/ 91278 h 106938"/>
                <a:gd name="connsiteX3" fmla="*/ 15661 w 106938"/>
                <a:gd name="connsiteY3" fmla="*/ 15661 h 106938"/>
                <a:gd name="connsiteX4" fmla="*/ 91278 w 106938"/>
                <a:gd name="connsiteY4" fmla="*/ 15661 h 106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938" h="106938">
                  <a:moveTo>
                    <a:pt x="91278" y="15661"/>
                  </a:moveTo>
                  <a:cubicBezTo>
                    <a:pt x="112159" y="36541"/>
                    <a:pt x="112159" y="70396"/>
                    <a:pt x="91278" y="91278"/>
                  </a:cubicBezTo>
                  <a:cubicBezTo>
                    <a:pt x="70397" y="112159"/>
                    <a:pt x="36542" y="112159"/>
                    <a:pt x="15661" y="91278"/>
                  </a:cubicBezTo>
                  <a:cubicBezTo>
                    <a:pt x="-5220" y="70397"/>
                    <a:pt x="-5220" y="36542"/>
                    <a:pt x="15661" y="15661"/>
                  </a:cubicBezTo>
                  <a:cubicBezTo>
                    <a:pt x="36541" y="-5220"/>
                    <a:pt x="70396" y="-5220"/>
                    <a:pt x="91278" y="15661"/>
                  </a:cubicBezTo>
                </a:path>
              </a:pathLst>
            </a:custGeom>
            <a:solidFill>
              <a:schemeClr val="bg1"/>
            </a:solidFill>
            <a:ln w="1089" cap="flat">
              <a:noFill/>
              <a:prstDash val="solid"/>
              <a:miter/>
            </a:ln>
          </p:spPr>
          <p:txBody>
            <a:bodyPr rtlCol="0" anchor="ctr"/>
            <a:lstStyle/>
            <a:p>
              <a:endParaRPr lang="sv-SE" sz="732"/>
            </a:p>
          </p:txBody>
        </p:sp>
        <p:sp>
          <p:nvSpPr>
            <p:cNvPr id="23" name="Forma libre 132">
              <a:extLst>
                <a:ext uri="{FF2B5EF4-FFF2-40B4-BE49-F238E27FC236}">
                  <a16:creationId xmlns:a16="http://schemas.microsoft.com/office/drawing/2014/main" id="{6644D73E-7E25-5C48-88A6-58B22F49537A}"/>
                </a:ext>
              </a:extLst>
            </p:cNvPr>
            <p:cNvSpPr/>
            <p:nvPr/>
          </p:nvSpPr>
          <p:spPr>
            <a:xfrm>
              <a:off x="14473570" y="10407024"/>
              <a:ext cx="610587" cy="1220954"/>
            </a:xfrm>
            <a:custGeom>
              <a:avLst/>
              <a:gdLst>
                <a:gd name="connsiteX0" fmla="*/ 190119 w 213876"/>
                <a:gd name="connsiteY0" fmla="*/ 14385 h 427675"/>
                <a:gd name="connsiteX1" fmla="*/ 23758 w 213876"/>
                <a:gd name="connsiteY1" fmla="*/ 14385 h 427675"/>
                <a:gd name="connsiteX2" fmla="*/ 0 w 213876"/>
                <a:gd name="connsiteY2" fmla="*/ 47995 h 427675"/>
                <a:gd name="connsiteX3" fmla="*/ 0 w 213876"/>
                <a:gd name="connsiteY3" fmla="*/ 213799 h 427675"/>
                <a:gd name="connsiteX4" fmla="*/ 35646 w 213876"/>
                <a:gd name="connsiteY4" fmla="*/ 249445 h 427675"/>
                <a:gd name="connsiteX5" fmla="*/ 35646 w 213876"/>
                <a:gd name="connsiteY5" fmla="*/ 427676 h 427675"/>
                <a:gd name="connsiteX6" fmla="*/ 178231 w 213876"/>
                <a:gd name="connsiteY6" fmla="*/ 427676 h 427675"/>
                <a:gd name="connsiteX7" fmla="*/ 178231 w 213876"/>
                <a:gd name="connsiteY7" fmla="*/ 249445 h 427675"/>
                <a:gd name="connsiteX8" fmla="*/ 213877 w 213876"/>
                <a:gd name="connsiteY8" fmla="*/ 213799 h 427675"/>
                <a:gd name="connsiteX9" fmla="*/ 213877 w 213876"/>
                <a:gd name="connsiteY9" fmla="*/ 47995 h 427675"/>
                <a:gd name="connsiteX10" fmla="*/ 190119 w 213876"/>
                <a:gd name="connsiteY10" fmla="*/ 14385 h 42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876" h="427675">
                  <a:moveTo>
                    <a:pt x="190119" y="14385"/>
                  </a:moveTo>
                  <a:cubicBezTo>
                    <a:pt x="135849" y="-4795"/>
                    <a:pt x="78028" y="-4795"/>
                    <a:pt x="23758" y="14385"/>
                  </a:cubicBezTo>
                  <a:cubicBezTo>
                    <a:pt x="9520" y="19433"/>
                    <a:pt x="0" y="32887"/>
                    <a:pt x="0" y="47995"/>
                  </a:cubicBezTo>
                  <a:lnTo>
                    <a:pt x="0" y="213799"/>
                  </a:lnTo>
                  <a:cubicBezTo>
                    <a:pt x="0" y="233485"/>
                    <a:pt x="15961" y="249445"/>
                    <a:pt x="35646" y="249445"/>
                  </a:cubicBezTo>
                  <a:lnTo>
                    <a:pt x="35646" y="427676"/>
                  </a:lnTo>
                  <a:lnTo>
                    <a:pt x="178231" y="427676"/>
                  </a:lnTo>
                  <a:lnTo>
                    <a:pt x="178231" y="249445"/>
                  </a:lnTo>
                  <a:cubicBezTo>
                    <a:pt x="197917" y="249445"/>
                    <a:pt x="213877" y="233484"/>
                    <a:pt x="213877" y="213799"/>
                  </a:cubicBezTo>
                  <a:lnTo>
                    <a:pt x="213877" y="47995"/>
                  </a:lnTo>
                  <a:cubicBezTo>
                    <a:pt x="213878" y="32886"/>
                    <a:pt x="204358" y="19432"/>
                    <a:pt x="190119" y="14385"/>
                  </a:cubicBezTo>
                  <a:close/>
                </a:path>
              </a:pathLst>
            </a:custGeom>
            <a:solidFill>
              <a:schemeClr val="bg1"/>
            </a:solidFill>
            <a:ln w="1089" cap="flat">
              <a:noFill/>
              <a:prstDash val="solid"/>
              <a:miter/>
            </a:ln>
          </p:spPr>
          <p:txBody>
            <a:bodyPr rtlCol="0" anchor="ctr"/>
            <a:lstStyle/>
            <a:p>
              <a:endParaRPr lang="sv-SE" sz="732"/>
            </a:p>
          </p:txBody>
        </p:sp>
      </p:grpSp>
      <p:sp>
        <p:nvSpPr>
          <p:cNvPr id="38" name="TextBox 37">
            <a:extLst>
              <a:ext uri="{FF2B5EF4-FFF2-40B4-BE49-F238E27FC236}">
                <a16:creationId xmlns:a16="http://schemas.microsoft.com/office/drawing/2014/main" id="{359AFB3D-0378-2B4D-B447-2DC92852D974}"/>
              </a:ext>
            </a:extLst>
          </p:cNvPr>
          <p:cNvSpPr txBox="1"/>
          <p:nvPr/>
        </p:nvSpPr>
        <p:spPr>
          <a:xfrm>
            <a:off x="5721133" y="2532561"/>
            <a:ext cx="3367464" cy="492443"/>
          </a:xfrm>
          <a:prstGeom prst="rect">
            <a:avLst/>
          </a:prstGeom>
          <a:noFill/>
        </p:spPr>
        <p:txBody>
          <a:bodyPr wrap="square" rtlCol="0">
            <a:spAutoFit/>
          </a:bodyPr>
          <a:lstStyle/>
          <a:p>
            <a:pPr algn="ctr"/>
            <a:r>
              <a:rPr lang="sv-SE" sz="1300">
                <a:solidFill>
                  <a:schemeClr val="bg1"/>
                </a:solidFill>
                <a:ea typeface="Lato Light" panose="020F0502020204030203" pitchFamily="34" charset="0"/>
                <a:cs typeface="Lato Light" panose="020F0502020204030203" pitchFamily="34" charset="0"/>
              </a:rPr>
              <a:t>Analys av resultatet och framtagande av styrkor, svagheter och utvecklingspotential</a:t>
            </a:r>
          </a:p>
        </p:txBody>
      </p:sp>
      <p:sp>
        <p:nvSpPr>
          <p:cNvPr id="39" name="TextBox 38">
            <a:extLst>
              <a:ext uri="{FF2B5EF4-FFF2-40B4-BE49-F238E27FC236}">
                <a16:creationId xmlns:a16="http://schemas.microsoft.com/office/drawing/2014/main" id="{5E70CE49-AE2F-3C44-AD58-34B1B281B2F3}"/>
              </a:ext>
            </a:extLst>
          </p:cNvPr>
          <p:cNvSpPr txBox="1"/>
          <p:nvPr/>
        </p:nvSpPr>
        <p:spPr>
          <a:xfrm>
            <a:off x="5981745" y="3373499"/>
            <a:ext cx="2844073" cy="492443"/>
          </a:xfrm>
          <a:prstGeom prst="rect">
            <a:avLst/>
          </a:prstGeom>
          <a:noFill/>
        </p:spPr>
        <p:txBody>
          <a:bodyPr wrap="square" rtlCol="0">
            <a:spAutoFit/>
          </a:bodyPr>
          <a:lstStyle/>
          <a:p>
            <a:pPr algn="ctr"/>
            <a:r>
              <a:rPr lang="sv-SE" sz="1300">
                <a:solidFill>
                  <a:schemeClr val="bg1"/>
                </a:solidFill>
                <a:ea typeface="Lato Light" panose="020F0502020204030203" pitchFamily="34" charset="0"/>
                <a:cs typeface="Lato Light" panose="020F0502020204030203" pitchFamily="34" charset="0"/>
              </a:rPr>
              <a:t>Sätta konkreta tidssatta mål utifrån indikatorer som är påverkbara</a:t>
            </a:r>
          </a:p>
        </p:txBody>
      </p:sp>
      <p:sp>
        <p:nvSpPr>
          <p:cNvPr id="40" name="TextBox 39">
            <a:extLst>
              <a:ext uri="{FF2B5EF4-FFF2-40B4-BE49-F238E27FC236}">
                <a16:creationId xmlns:a16="http://schemas.microsoft.com/office/drawing/2014/main" id="{204ACD6F-0EA7-FF4C-98DB-B3DB0CC25FD0}"/>
              </a:ext>
            </a:extLst>
          </p:cNvPr>
          <p:cNvSpPr txBox="1"/>
          <p:nvPr/>
        </p:nvSpPr>
        <p:spPr>
          <a:xfrm>
            <a:off x="5852883" y="4155649"/>
            <a:ext cx="3049857" cy="492443"/>
          </a:xfrm>
          <a:prstGeom prst="rect">
            <a:avLst/>
          </a:prstGeom>
          <a:noFill/>
        </p:spPr>
        <p:txBody>
          <a:bodyPr wrap="square" rtlCol="0">
            <a:spAutoFit/>
          </a:bodyPr>
          <a:lstStyle/>
          <a:p>
            <a:pPr algn="ctr"/>
            <a:r>
              <a:rPr lang="sv-SE" sz="1300">
                <a:solidFill>
                  <a:schemeClr val="bg1"/>
                </a:solidFill>
                <a:ea typeface="Lato Light" panose="020F0502020204030203" pitchFamily="34" charset="0"/>
                <a:cs typeface="Lato Light" panose="020F0502020204030203" pitchFamily="34" charset="0"/>
              </a:rPr>
              <a:t>Ta fram aktiviteter som hjälper verksamheten att uppnå målen</a:t>
            </a:r>
          </a:p>
        </p:txBody>
      </p:sp>
      <p:sp>
        <p:nvSpPr>
          <p:cNvPr id="41" name="TextBox 40">
            <a:extLst>
              <a:ext uri="{FF2B5EF4-FFF2-40B4-BE49-F238E27FC236}">
                <a16:creationId xmlns:a16="http://schemas.microsoft.com/office/drawing/2014/main" id="{88FB711D-BAF4-7147-810F-21EC998B1FC3}"/>
              </a:ext>
            </a:extLst>
          </p:cNvPr>
          <p:cNvSpPr txBox="1"/>
          <p:nvPr/>
        </p:nvSpPr>
        <p:spPr>
          <a:xfrm>
            <a:off x="5772899" y="5040164"/>
            <a:ext cx="3261762" cy="492443"/>
          </a:xfrm>
          <a:prstGeom prst="rect">
            <a:avLst/>
          </a:prstGeom>
          <a:noFill/>
        </p:spPr>
        <p:txBody>
          <a:bodyPr wrap="square" rtlCol="0">
            <a:spAutoFit/>
          </a:bodyPr>
          <a:lstStyle/>
          <a:p>
            <a:pPr algn="ctr"/>
            <a:r>
              <a:rPr lang="sv-SE" sz="1300">
                <a:solidFill>
                  <a:schemeClr val="bg1"/>
                </a:solidFill>
                <a:ea typeface="Lato Light" panose="020F0502020204030203" pitchFamily="34" charset="0"/>
                <a:cs typeface="Lato Light" panose="020F0502020204030203" pitchFamily="34" charset="0"/>
              </a:rPr>
              <a:t>Kommunicera och genomför aktiviteter. Följ upp och utvärdera</a:t>
            </a:r>
          </a:p>
        </p:txBody>
      </p:sp>
      <p:pic>
        <p:nvPicPr>
          <p:cNvPr id="3" name="Gráfico 238">
            <a:extLst>
              <a:ext uri="{FF2B5EF4-FFF2-40B4-BE49-F238E27FC236}">
                <a16:creationId xmlns:a16="http://schemas.microsoft.com/office/drawing/2014/main" id="{DE3B5050-DCAD-BE13-C1CA-0A8C93A5836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913650" y="2454173"/>
            <a:ext cx="570831" cy="570831"/>
          </a:xfrm>
          <a:prstGeom prst="rect">
            <a:avLst/>
          </a:prstGeom>
        </p:spPr>
      </p:pic>
      <p:grpSp>
        <p:nvGrpSpPr>
          <p:cNvPr id="6" name="Gráfico 94">
            <a:extLst>
              <a:ext uri="{FF2B5EF4-FFF2-40B4-BE49-F238E27FC236}">
                <a16:creationId xmlns:a16="http://schemas.microsoft.com/office/drawing/2014/main" id="{08563E7C-C0F2-F221-9FD1-05B61F6B4370}"/>
              </a:ext>
            </a:extLst>
          </p:cNvPr>
          <p:cNvGrpSpPr/>
          <p:nvPr/>
        </p:nvGrpSpPr>
        <p:grpSpPr>
          <a:xfrm>
            <a:off x="4879324" y="3298361"/>
            <a:ext cx="570832" cy="570831"/>
            <a:chOff x="3999529" y="5657036"/>
            <a:chExt cx="570832" cy="570831"/>
          </a:xfrm>
          <a:solidFill>
            <a:schemeClr val="bg1"/>
          </a:solidFill>
        </p:grpSpPr>
        <p:sp>
          <p:nvSpPr>
            <p:cNvPr id="7" name="Forma libre 289">
              <a:extLst>
                <a:ext uri="{FF2B5EF4-FFF2-40B4-BE49-F238E27FC236}">
                  <a16:creationId xmlns:a16="http://schemas.microsoft.com/office/drawing/2014/main" id="{C5EB69AE-D078-7914-00F2-5B42AF43245F}"/>
                </a:ext>
              </a:extLst>
            </p:cNvPr>
            <p:cNvSpPr/>
            <p:nvPr/>
          </p:nvSpPr>
          <p:spPr>
            <a:xfrm>
              <a:off x="4166020" y="5775959"/>
              <a:ext cx="237846" cy="332985"/>
            </a:xfrm>
            <a:custGeom>
              <a:avLst/>
              <a:gdLst>
                <a:gd name="connsiteX0" fmla="*/ 118924 w 237846"/>
                <a:gd name="connsiteY0" fmla="*/ 0 h 332985"/>
                <a:gd name="connsiteX1" fmla="*/ 0 w 237846"/>
                <a:gd name="connsiteY1" fmla="*/ 118924 h 332985"/>
                <a:gd name="connsiteX2" fmla="*/ 109400 w 237846"/>
                <a:gd name="connsiteY2" fmla="*/ 328212 h 332985"/>
                <a:gd name="connsiteX3" fmla="*/ 118924 w 237846"/>
                <a:gd name="connsiteY3" fmla="*/ 332985 h 332985"/>
                <a:gd name="connsiteX4" fmla="*/ 128447 w 237846"/>
                <a:gd name="connsiteY4" fmla="*/ 328212 h 332985"/>
                <a:gd name="connsiteX5" fmla="*/ 237847 w 237846"/>
                <a:gd name="connsiteY5" fmla="*/ 118924 h 332985"/>
                <a:gd name="connsiteX6" fmla="*/ 118924 w 237846"/>
                <a:gd name="connsiteY6" fmla="*/ 0 h 332985"/>
                <a:gd name="connsiteX7" fmla="*/ 118924 w 237846"/>
                <a:gd name="connsiteY7" fmla="*/ 178385 h 332985"/>
                <a:gd name="connsiteX8" fmla="*/ 59462 w 237846"/>
                <a:gd name="connsiteY8" fmla="*/ 118924 h 332985"/>
                <a:gd name="connsiteX9" fmla="*/ 118924 w 237846"/>
                <a:gd name="connsiteY9" fmla="*/ 59461 h 332985"/>
                <a:gd name="connsiteX10" fmla="*/ 178385 w 237846"/>
                <a:gd name="connsiteY10" fmla="*/ 118922 h 332985"/>
                <a:gd name="connsiteX11" fmla="*/ 118924 w 237846"/>
                <a:gd name="connsiteY11" fmla="*/ 178385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846" h="332985">
                  <a:moveTo>
                    <a:pt x="118924" y="0"/>
                  </a:moveTo>
                  <a:cubicBezTo>
                    <a:pt x="53353" y="0"/>
                    <a:pt x="0" y="53353"/>
                    <a:pt x="0" y="118924"/>
                  </a:cubicBezTo>
                  <a:cubicBezTo>
                    <a:pt x="0" y="180220"/>
                    <a:pt x="98204" y="313254"/>
                    <a:pt x="109400" y="328212"/>
                  </a:cubicBezTo>
                  <a:cubicBezTo>
                    <a:pt x="111641" y="331220"/>
                    <a:pt x="115172" y="332985"/>
                    <a:pt x="118924" y="332985"/>
                  </a:cubicBezTo>
                  <a:cubicBezTo>
                    <a:pt x="122675" y="332985"/>
                    <a:pt x="126205" y="331220"/>
                    <a:pt x="128447" y="328212"/>
                  </a:cubicBezTo>
                  <a:cubicBezTo>
                    <a:pt x="139643" y="313254"/>
                    <a:pt x="237847" y="180220"/>
                    <a:pt x="237847" y="118924"/>
                  </a:cubicBezTo>
                  <a:cubicBezTo>
                    <a:pt x="237847" y="53353"/>
                    <a:pt x="184494" y="0"/>
                    <a:pt x="118924" y="0"/>
                  </a:cubicBezTo>
                  <a:close/>
                  <a:moveTo>
                    <a:pt x="118924" y="178385"/>
                  </a:moveTo>
                  <a:cubicBezTo>
                    <a:pt x="86139" y="178385"/>
                    <a:pt x="59462" y="151708"/>
                    <a:pt x="59462" y="118924"/>
                  </a:cubicBezTo>
                  <a:cubicBezTo>
                    <a:pt x="59462" y="86139"/>
                    <a:pt x="86139" y="59461"/>
                    <a:pt x="118924" y="59461"/>
                  </a:cubicBezTo>
                  <a:cubicBezTo>
                    <a:pt x="151708" y="59461"/>
                    <a:pt x="178385" y="86138"/>
                    <a:pt x="178385" y="118922"/>
                  </a:cubicBezTo>
                  <a:cubicBezTo>
                    <a:pt x="178385" y="151707"/>
                    <a:pt x="151708" y="178385"/>
                    <a:pt x="118924" y="178385"/>
                  </a:cubicBezTo>
                  <a:close/>
                </a:path>
              </a:pathLst>
            </a:custGeom>
            <a:grpFill/>
            <a:ln w="1098" cap="flat">
              <a:noFill/>
              <a:prstDash val="solid"/>
              <a:miter/>
            </a:ln>
          </p:spPr>
          <p:txBody>
            <a:bodyPr rtlCol="0" anchor="ctr"/>
            <a:lstStyle/>
            <a:p>
              <a:endParaRPr lang="sv-SE"/>
            </a:p>
          </p:txBody>
        </p:sp>
        <p:sp>
          <p:nvSpPr>
            <p:cNvPr id="8" name="Forma libre 290">
              <a:extLst>
                <a:ext uri="{FF2B5EF4-FFF2-40B4-BE49-F238E27FC236}">
                  <a16:creationId xmlns:a16="http://schemas.microsoft.com/office/drawing/2014/main" id="{F39A2933-C5A1-52FC-7949-CB6135D8EA14}"/>
                </a:ext>
              </a:extLst>
            </p:cNvPr>
            <p:cNvSpPr/>
            <p:nvPr/>
          </p:nvSpPr>
          <p:spPr>
            <a:xfrm>
              <a:off x="3999529" y="5657036"/>
              <a:ext cx="570832" cy="570831"/>
            </a:xfrm>
            <a:custGeom>
              <a:avLst/>
              <a:gdLst>
                <a:gd name="connsiteX0" fmla="*/ 558938 w 570832"/>
                <a:gd name="connsiteY0" fmla="*/ 261631 h 570831"/>
                <a:gd name="connsiteX1" fmla="*/ 545842 w 570832"/>
                <a:gd name="connsiteY1" fmla="*/ 261631 h 570831"/>
                <a:gd name="connsiteX2" fmla="*/ 309200 w 570832"/>
                <a:gd name="connsiteY2" fmla="*/ 24989 h 570831"/>
                <a:gd name="connsiteX3" fmla="*/ 309200 w 570832"/>
                <a:gd name="connsiteY3" fmla="*/ 11893 h 570831"/>
                <a:gd name="connsiteX4" fmla="*/ 297308 w 570832"/>
                <a:gd name="connsiteY4" fmla="*/ 0 h 570831"/>
                <a:gd name="connsiteX5" fmla="*/ 273524 w 570832"/>
                <a:gd name="connsiteY5" fmla="*/ 0 h 570831"/>
                <a:gd name="connsiteX6" fmla="*/ 261631 w 570832"/>
                <a:gd name="connsiteY6" fmla="*/ 11893 h 570831"/>
                <a:gd name="connsiteX7" fmla="*/ 261631 w 570832"/>
                <a:gd name="connsiteY7" fmla="*/ 24989 h 570831"/>
                <a:gd name="connsiteX8" fmla="*/ 24989 w 570832"/>
                <a:gd name="connsiteY8" fmla="*/ 261631 h 570831"/>
                <a:gd name="connsiteX9" fmla="*/ 11893 w 570832"/>
                <a:gd name="connsiteY9" fmla="*/ 261631 h 570831"/>
                <a:gd name="connsiteX10" fmla="*/ 0 w 570832"/>
                <a:gd name="connsiteY10" fmla="*/ 273523 h 570831"/>
                <a:gd name="connsiteX11" fmla="*/ 0 w 570832"/>
                <a:gd name="connsiteY11" fmla="*/ 297307 h 570831"/>
                <a:gd name="connsiteX12" fmla="*/ 11893 w 570832"/>
                <a:gd name="connsiteY12" fmla="*/ 309200 h 570831"/>
                <a:gd name="connsiteX13" fmla="*/ 24989 w 570832"/>
                <a:gd name="connsiteY13" fmla="*/ 309200 h 570831"/>
                <a:gd name="connsiteX14" fmla="*/ 261631 w 570832"/>
                <a:gd name="connsiteY14" fmla="*/ 545842 h 570831"/>
                <a:gd name="connsiteX15" fmla="*/ 261631 w 570832"/>
                <a:gd name="connsiteY15" fmla="*/ 558938 h 570831"/>
                <a:gd name="connsiteX16" fmla="*/ 273524 w 570832"/>
                <a:gd name="connsiteY16" fmla="*/ 570831 h 570831"/>
                <a:gd name="connsiteX17" fmla="*/ 297308 w 570832"/>
                <a:gd name="connsiteY17" fmla="*/ 570831 h 570831"/>
                <a:gd name="connsiteX18" fmla="*/ 309201 w 570832"/>
                <a:gd name="connsiteY18" fmla="*/ 558938 h 570831"/>
                <a:gd name="connsiteX19" fmla="*/ 309201 w 570832"/>
                <a:gd name="connsiteY19" fmla="*/ 545842 h 570831"/>
                <a:gd name="connsiteX20" fmla="*/ 545843 w 570832"/>
                <a:gd name="connsiteY20" fmla="*/ 309200 h 570831"/>
                <a:gd name="connsiteX21" fmla="*/ 558939 w 570832"/>
                <a:gd name="connsiteY21" fmla="*/ 309200 h 570831"/>
                <a:gd name="connsiteX22" fmla="*/ 570832 w 570832"/>
                <a:gd name="connsiteY22" fmla="*/ 297307 h 570831"/>
                <a:gd name="connsiteX23" fmla="*/ 570832 w 570832"/>
                <a:gd name="connsiteY23" fmla="*/ 273523 h 570831"/>
                <a:gd name="connsiteX24" fmla="*/ 558938 w 570832"/>
                <a:gd name="connsiteY24" fmla="*/ 261631 h 570831"/>
                <a:gd name="connsiteX25" fmla="*/ 475693 w 570832"/>
                <a:gd name="connsiteY25" fmla="*/ 309200 h 570831"/>
                <a:gd name="connsiteX26" fmla="*/ 498073 w 570832"/>
                <a:gd name="connsiteY26" fmla="*/ 309200 h 570831"/>
                <a:gd name="connsiteX27" fmla="*/ 309200 w 570832"/>
                <a:gd name="connsiteY27" fmla="*/ 498075 h 570831"/>
                <a:gd name="connsiteX28" fmla="*/ 309200 w 570832"/>
                <a:gd name="connsiteY28" fmla="*/ 475692 h 570831"/>
                <a:gd name="connsiteX29" fmla="*/ 297307 w 570832"/>
                <a:gd name="connsiteY29" fmla="*/ 463799 h 570831"/>
                <a:gd name="connsiteX30" fmla="*/ 273523 w 570832"/>
                <a:gd name="connsiteY30" fmla="*/ 463799 h 570831"/>
                <a:gd name="connsiteX31" fmla="*/ 261630 w 570832"/>
                <a:gd name="connsiteY31" fmla="*/ 475692 h 570831"/>
                <a:gd name="connsiteX32" fmla="*/ 261630 w 570832"/>
                <a:gd name="connsiteY32" fmla="*/ 498075 h 570831"/>
                <a:gd name="connsiteX33" fmla="*/ 72756 w 570832"/>
                <a:gd name="connsiteY33" fmla="*/ 309200 h 570831"/>
                <a:gd name="connsiteX34" fmla="*/ 95137 w 570832"/>
                <a:gd name="connsiteY34" fmla="*/ 309200 h 570831"/>
                <a:gd name="connsiteX35" fmla="*/ 107030 w 570832"/>
                <a:gd name="connsiteY35" fmla="*/ 297307 h 570831"/>
                <a:gd name="connsiteX36" fmla="*/ 107030 w 570832"/>
                <a:gd name="connsiteY36" fmla="*/ 273523 h 570831"/>
                <a:gd name="connsiteX37" fmla="*/ 95137 w 570832"/>
                <a:gd name="connsiteY37" fmla="*/ 261630 h 570831"/>
                <a:gd name="connsiteX38" fmla="*/ 72758 w 570832"/>
                <a:gd name="connsiteY38" fmla="*/ 261630 h 570831"/>
                <a:gd name="connsiteX39" fmla="*/ 261631 w 570832"/>
                <a:gd name="connsiteY39" fmla="*/ 72755 h 570831"/>
                <a:gd name="connsiteX40" fmla="*/ 261631 w 570832"/>
                <a:gd name="connsiteY40" fmla="*/ 95138 h 570831"/>
                <a:gd name="connsiteX41" fmla="*/ 273524 w 570832"/>
                <a:gd name="connsiteY41" fmla="*/ 107031 h 570831"/>
                <a:gd name="connsiteX42" fmla="*/ 297308 w 570832"/>
                <a:gd name="connsiteY42" fmla="*/ 107031 h 570831"/>
                <a:gd name="connsiteX43" fmla="*/ 309201 w 570832"/>
                <a:gd name="connsiteY43" fmla="*/ 95138 h 570831"/>
                <a:gd name="connsiteX44" fmla="*/ 309201 w 570832"/>
                <a:gd name="connsiteY44" fmla="*/ 72756 h 570831"/>
                <a:gd name="connsiteX45" fmla="*/ 498075 w 570832"/>
                <a:gd name="connsiteY45" fmla="*/ 261631 h 570831"/>
                <a:gd name="connsiteX46" fmla="*/ 475694 w 570832"/>
                <a:gd name="connsiteY46" fmla="*/ 261631 h 570831"/>
                <a:gd name="connsiteX47" fmla="*/ 463801 w 570832"/>
                <a:gd name="connsiteY47" fmla="*/ 273524 h 570831"/>
                <a:gd name="connsiteX48" fmla="*/ 463801 w 570832"/>
                <a:gd name="connsiteY48" fmla="*/ 297308 h 570831"/>
                <a:gd name="connsiteX49" fmla="*/ 475693 w 570832"/>
                <a:gd name="connsiteY49" fmla="*/ 309200 h 57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70832" h="570831">
                  <a:moveTo>
                    <a:pt x="558938" y="261631"/>
                  </a:moveTo>
                  <a:lnTo>
                    <a:pt x="545842" y="261631"/>
                  </a:lnTo>
                  <a:cubicBezTo>
                    <a:pt x="534482" y="136334"/>
                    <a:pt x="434497" y="36349"/>
                    <a:pt x="309200" y="24989"/>
                  </a:cubicBezTo>
                  <a:lnTo>
                    <a:pt x="309200" y="11893"/>
                  </a:lnTo>
                  <a:cubicBezTo>
                    <a:pt x="309200" y="5319"/>
                    <a:pt x="303882" y="0"/>
                    <a:pt x="297308" y="0"/>
                  </a:cubicBezTo>
                  <a:lnTo>
                    <a:pt x="273524" y="0"/>
                  </a:lnTo>
                  <a:cubicBezTo>
                    <a:pt x="266950" y="0"/>
                    <a:pt x="261631" y="5319"/>
                    <a:pt x="261631" y="11893"/>
                  </a:cubicBezTo>
                  <a:lnTo>
                    <a:pt x="261631" y="24989"/>
                  </a:lnTo>
                  <a:cubicBezTo>
                    <a:pt x="136334" y="36349"/>
                    <a:pt x="36349" y="136334"/>
                    <a:pt x="24989" y="261631"/>
                  </a:cubicBezTo>
                  <a:lnTo>
                    <a:pt x="11893" y="261631"/>
                  </a:lnTo>
                  <a:cubicBezTo>
                    <a:pt x="5319" y="261631"/>
                    <a:pt x="0" y="266950"/>
                    <a:pt x="0" y="273523"/>
                  </a:cubicBezTo>
                  <a:lnTo>
                    <a:pt x="0" y="297307"/>
                  </a:lnTo>
                  <a:cubicBezTo>
                    <a:pt x="0" y="303881"/>
                    <a:pt x="5319" y="309200"/>
                    <a:pt x="11893" y="309200"/>
                  </a:cubicBezTo>
                  <a:lnTo>
                    <a:pt x="24989" y="309200"/>
                  </a:lnTo>
                  <a:cubicBezTo>
                    <a:pt x="36349" y="434497"/>
                    <a:pt x="136333" y="534482"/>
                    <a:pt x="261631" y="545842"/>
                  </a:cubicBezTo>
                  <a:lnTo>
                    <a:pt x="261631" y="558938"/>
                  </a:lnTo>
                  <a:cubicBezTo>
                    <a:pt x="261631" y="565512"/>
                    <a:pt x="266950" y="570831"/>
                    <a:pt x="273524" y="570831"/>
                  </a:cubicBezTo>
                  <a:lnTo>
                    <a:pt x="297308" y="570831"/>
                  </a:lnTo>
                  <a:cubicBezTo>
                    <a:pt x="303882" y="570831"/>
                    <a:pt x="309201" y="565512"/>
                    <a:pt x="309201" y="558938"/>
                  </a:cubicBezTo>
                  <a:lnTo>
                    <a:pt x="309201" y="545842"/>
                  </a:lnTo>
                  <a:cubicBezTo>
                    <a:pt x="434498" y="534482"/>
                    <a:pt x="534483" y="434498"/>
                    <a:pt x="545843" y="309200"/>
                  </a:cubicBezTo>
                  <a:lnTo>
                    <a:pt x="558939" y="309200"/>
                  </a:lnTo>
                  <a:cubicBezTo>
                    <a:pt x="565513" y="309200"/>
                    <a:pt x="570832" y="303881"/>
                    <a:pt x="570832" y="297307"/>
                  </a:cubicBezTo>
                  <a:lnTo>
                    <a:pt x="570832" y="273523"/>
                  </a:lnTo>
                  <a:cubicBezTo>
                    <a:pt x="570831" y="266950"/>
                    <a:pt x="565512" y="261631"/>
                    <a:pt x="558938" y="261631"/>
                  </a:cubicBezTo>
                  <a:close/>
                  <a:moveTo>
                    <a:pt x="475693" y="309200"/>
                  </a:moveTo>
                  <a:lnTo>
                    <a:pt x="498073" y="309200"/>
                  </a:lnTo>
                  <a:cubicBezTo>
                    <a:pt x="487064" y="408245"/>
                    <a:pt x="408256" y="487064"/>
                    <a:pt x="309200" y="498075"/>
                  </a:cubicBezTo>
                  <a:lnTo>
                    <a:pt x="309200" y="475692"/>
                  </a:lnTo>
                  <a:cubicBezTo>
                    <a:pt x="309200" y="469118"/>
                    <a:pt x="303881" y="463799"/>
                    <a:pt x="297307" y="463799"/>
                  </a:cubicBezTo>
                  <a:lnTo>
                    <a:pt x="273523" y="463799"/>
                  </a:lnTo>
                  <a:cubicBezTo>
                    <a:pt x="266949" y="463799"/>
                    <a:pt x="261630" y="469118"/>
                    <a:pt x="261630" y="475692"/>
                  </a:cubicBezTo>
                  <a:lnTo>
                    <a:pt x="261630" y="498075"/>
                  </a:lnTo>
                  <a:cubicBezTo>
                    <a:pt x="162575" y="487064"/>
                    <a:pt x="83766" y="408245"/>
                    <a:pt x="72756" y="309200"/>
                  </a:cubicBezTo>
                  <a:lnTo>
                    <a:pt x="95137" y="309200"/>
                  </a:lnTo>
                  <a:cubicBezTo>
                    <a:pt x="101710" y="309200"/>
                    <a:pt x="107030" y="303881"/>
                    <a:pt x="107030" y="297307"/>
                  </a:cubicBezTo>
                  <a:lnTo>
                    <a:pt x="107030" y="273523"/>
                  </a:lnTo>
                  <a:cubicBezTo>
                    <a:pt x="107030" y="266949"/>
                    <a:pt x="101710" y="261630"/>
                    <a:pt x="95137" y="261630"/>
                  </a:cubicBezTo>
                  <a:lnTo>
                    <a:pt x="72758" y="261630"/>
                  </a:lnTo>
                  <a:cubicBezTo>
                    <a:pt x="83767" y="162585"/>
                    <a:pt x="162575" y="83766"/>
                    <a:pt x="261631" y="72755"/>
                  </a:cubicBezTo>
                  <a:lnTo>
                    <a:pt x="261631" y="95138"/>
                  </a:lnTo>
                  <a:cubicBezTo>
                    <a:pt x="261631" y="101712"/>
                    <a:pt x="266950" y="107031"/>
                    <a:pt x="273524" y="107031"/>
                  </a:cubicBezTo>
                  <a:lnTo>
                    <a:pt x="297308" y="107031"/>
                  </a:lnTo>
                  <a:cubicBezTo>
                    <a:pt x="303882" y="107031"/>
                    <a:pt x="309201" y="101712"/>
                    <a:pt x="309201" y="95138"/>
                  </a:cubicBezTo>
                  <a:lnTo>
                    <a:pt x="309201" y="72756"/>
                  </a:lnTo>
                  <a:cubicBezTo>
                    <a:pt x="408256" y="83767"/>
                    <a:pt x="487065" y="162587"/>
                    <a:pt x="498075" y="261631"/>
                  </a:cubicBezTo>
                  <a:lnTo>
                    <a:pt x="475694" y="261631"/>
                  </a:lnTo>
                  <a:cubicBezTo>
                    <a:pt x="469121" y="261631"/>
                    <a:pt x="463801" y="266950"/>
                    <a:pt x="463801" y="273524"/>
                  </a:cubicBezTo>
                  <a:lnTo>
                    <a:pt x="463801" y="297308"/>
                  </a:lnTo>
                  <a:cubicBezTo>
                    <a:pt x="463800" y="303882"/>
                    <a:pt x="469119" y="309200"/>
                    <a:pt x="475693" y="309200"/>
                  </a:cubicBezTo>
                  <a:close/>
                </a:path>
              </a:pathLst>
            </a:custGeom>
            <a:grpFill/>
            <a:ln w="1098" cap="flat">
              <a:noFill/>
              <a:prstDash val="solid"/>
              <a:miter/>
            </a:ln>
          </p:spPr>
          <p:txBody>
            <a:bodyPr rtlCol="0" anchor="ctr"/>
            <a:lstStyle/>
            <a:p>
              <a:endParaRPr lang="sv-SE"/>
            </a:p>
          </p:txBody>
        </p:sp>
      </p:grpSp>
      <p:grpSp>
        <p:nvGrpSpPr>
          <p:cNvPr id="9" name="Gráfico 22">
            <a:extLst>
              <a:ext uri="{FF2B5EF4-FFF2-40B4-BE49-F238E27FC236}">
                <a16:creationId xmlns:a16="http://schemas.microsoft.com/office/drawing/2014/main" id="{FFFC9D1F-0C89-CD4F-D88A-3F2A26E3A115}"/>
              </a:ext>
            </a:extLst>
          </p:cNvPr>
          <p:cNvGrpSpPr/>
          <p:nvPr/>
        </p:nvGrpSpPr>
        <p:grpSpPr>
          <a:xfrm>
            <a:off x="4868036" y="4079373"/>
            <a:ext cx="597977" cy="597977"/>
            <a:chOff x="8610000" y="1514163"/>
            <a:chExt cx="597977" cy="597977"/>
          </a:xfrm>
        </p:grpSpPr>
        <p:sp>
          <p:nvSpPr>
            <p:cNvPr id="10" name="Forma libre 340">
              <a:extLst>
                <a:ext uri="{FF2B5EF4-FFF2-40B4-BE49-F238E27FC236}">
                  <a16:creationId xmlns:a16="http://schemas.microsoft.com/office/drawing/2014/main" id="{2082B5A8-517F-A951-439A-81DB5343F399}"/>
                </a:ext>
              </a:extLst>
            </p:cNvPr>
            <p:cNvSpPr/>
            <p:nvPr/>
          </p:nvSpPr>
          <p:spPr>
            <a:xfrm>
              <a:off x="8840245" y="1513207"/>
              <a:ext cx="137700" cy="137700"/>
            </a:xfrm>
            <a:custGeom>
              <a:avLst/>
              <a:gdLst>
                <a:gd name="connsiteX0" fmla="*/ 136956 w 137700"/>
                <a:gd name="connsiteY0" fmla="*/ 68956 h 137700"/>
                <a:gd name="connsiteX1" fmla="*/ 68956 w 137700"/>
                <a:gd name="connsiteY1" fmla="*/ 136956 h 137700"/>
                <a:gd name="connsiteX2" fmla="*/ 956 w 137700"/>
                <a:gd name="connsiteY2" fmla="*/ 68956 h 137700"/>
                <a:gd name="connsiteX3" fmla="*/ 68956 w 137700"/>
                <a:gd name="connsiteY3" fmla="*/ 956 h 137700"/>
                <a:gd name="connsiteX4" fmla="*/ 136956 w 137700"/>
                <a:gd name="connsiteY4" fmla="*/ 68956 h 13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00" h="137700">
                  <a:moveTo>
                    <a:pt x="136956" y="68956"/>
                  </a:moveTo>
                  <a:cubicBezTo>
                    <a:pt x="136956" y="106511"/>
                    <a:pt x="106511" y="136956"/>
                    <a:pt x="68956" y="136956"/>
                  </a:cubicBezTo>
                  <a:cubicBezTo>
                    <a:pt x="31401" y="136956"/>
                    <a:pt x="956" y="106511"/>
                    <a:pt x="956" y="68956"/>
                  </a:cubicBezTo>
                  <a:cubicBezTo>
                    <a:pt x="956" y="31401"/>
                    <a:pt x="31401" y="956"/>
                    <a:pt x="68956" y="956"/>
                  </a:cubicBezTo>
                  <a:cubicBezTo>
                    <a:pt x="106511" y="956"/>
                    <a:pt x="136956" y="31401"/>
                    <a:pt x="136956" y="68956"/>
                  </a:cubicBezTo>
                  <a:close/>
                </a:path>
              </a:pathLst>
            </a:custGeom>
            <a:solidFill>
              <a:srgbClr val="000000"/>
            </a:solidFill>
            <a:ln w="9525" cap="flat">
              <a:noFill/>
              <a:prstDash val="solid"/>
              <a:miter/>
            </a:ln>
          </p:spPr>
          <p:txBody>
            <a:bodyPr rtlCol="0" anchor="ctr"/>
            <a:lstStyle/>
            <a:p>
              <a:endParaRPr lang="sv-SE"/>
            </a:p>
          </p:txBody>
        </p:sp>
        <p:sp>
          <p:nvSpPr>
            <p:cNvPr id="12" name="Forma libre 341">
              <a:extLst>
                <a:ext uri="{FF2B5EF4-FFF2-40B4-BE49-F238E27FC236}">
                  <a16:creationId xmlns:a16="http://schemas.microsoft.com/office/drawing/2014/main" id="{8B8689BF-D801-05E0-B1E8-2FD025ABCAAF}"/>
                </a:ext>
              </a:extLst>
            </p:cNvPr>
            <p:cNvSpPr/>
            <p:nvPr/>
          </p:nvSpPr>
          <p:spPr>
            <a:xfrm>
              <a:off x="8785845" y="1662807"/>
              <a:ext cx="246076" cy="123675"/>
            </a:xfrm>
            <a:custGeom>
              <a:avLst/>
              <a:gdLst>
                <a:gd name="connsiteX0" fmla="*/ 30095 w 246075"/>
                <a:gd name="connsiteY0" fmla="*/ 123357 h 123675"/>
                <a:gd name="connsiteX1" fmla="*/ 216618 w 246075"/>
                <a:gd name="connsiteY1" fmla="*/ 123357 h 123675"/>
                <a:gd name="connsiteX2" fmla="*/ 245757 w 246075"/>
                <a:gd name="connsiteY2" fmla="*/ 91906 h 123675"/>
                <a:gd name="connsiteX3" fmla="*/ 245757 w 246075"/>
                <a:gd name="connsiteY3" fmla="*/ 83194 h 123675"/>
                <a:gd name="connsiteX4" fmla="*/ 216378 w 246075"/>
                <a:gd name="connsiteY4" fmla="*/ 29019 h 123675"/>
                <a:gd name="connsiteX5" fmla="*/ 123357 w 246075"/>
                <a:gd name="connsiteY5" fmla="*/ 956 h 123675"/>
                <a:gd name="connsiteX6" fmla="*/ 30335 w 246075"/>
                <a:gd name="connsiteY6" fmla="*/ 29019 h 123675"/>
                <a:gd name="connsiteX7" fmla="*/ 956 w 246075"/>
                <a:gd name="connsiteY7" fmla="*/ 83194 h 123675"/>
                <a:gd name="connsiteX8" fmla="*/ 956 w 246075"/>
                <a:gd name="connsiteY8" fmla="*/ 91906 h 123675"/>
                <a:gd name="connsiteX9" fmla="*/ 30095 w 246075"/>
                <a:gd name="connsiteY9" fmla="*/ 123357 h 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075" h="123675">
                  <a:moveTo>
                    <a:pt x="30095" y="123357"/>
                  </a:moveTo>
                  <a:lnTo>
                    <a:pt x="216618" y="123357"/>
                  </a:lnTo>
                  <a:cubicBezTo>
                    <a:pt x="232688" y="123357"/>
                    <a:pt x="245757" y="109251"/>
                    <a:pt x="245757" y="91906"/>
                  </a:cubicBezTo>
                  <a:lnTo>
                    <a:pt x="245757" y="83194"/>
                  </a:lnTo>
                  <a:cubicBezTo>
                    <a:pt x="245757" y="60470"/>
                    <a:pt x="234508" y="39711"/>
                    <a:pt x="216378" y="29019"/>
                  </a:cubicBezTo>
                  <a:cubicBezTo>
                    <a:pt x="194664" y="16215"/>
                    <a:pt x="160903" y="956"/>
                    <a:pt x="123357" y="956"/>
                  </a:cubicBezTo>
                  <a:cubicBezTo>
                    <a:pt x="85810" y="956"/>
                    <a:pt x="52049" y="16217"/>
                    <a:pt x="30335" y="29019"/>
                  </a:cubicBezTo>
                  <a:cubicBezTo>
                    <a:pt x="12206" y="39710"/>
                    <a:pt x="956" y="60470"/>
                    <a:pt x="956" y="83194"/>
                  </a:cubicBezTo>
                  <a:lnTo>
                    <a:pt x="956" y="91906"/>
                  </a:lnTo>
                  <a:cubicBezTo>
                    <a:pt x="956" y="109253"/>
                    <a:pt x="14025" y="123357"/>
                    <a:pt x="30095" y="123357"/>
                  </a:cubicBezTo>
                  <a:close/>
                </a:path>
              </a:pathLst>
            </a:custGeom>
            <a:solidFill>
              <a:srgbClr val="000000"/>
            </a:solidFill>
            <a:ln w="9525" cap="flat">
              <a:noFill/>
              <a:prstDash val="solid"/>
              <a:miter/>
            </a:ln>
          </p:spPr>
          <p:txBody>
            <a:bodyPr rtlCol="0" anchor="ctr"/>
            <a:lstStyle/>
            <a:p>
              <a:endParaRPr lang="sv-SE"/>
            </a:p>
          </p:txBody>
        </p:sp>
        <p:sp>
          <p:nvSpPr>
            <p:cNvPr id="14" name="Forma libre 342">
              <a:extLst>
                <a:ext uri="{FF2B5EF4-FFF2-40B4-BE49-F238E27FC236}">
                  <a16:creationId xmlns:a16="http://schemas.microsoft.com/office/drawing/2014/main" id="{F825C7A9-F7D1-3079-AE9A-75BA7D4A821E}"/>
                </a:ext>
              </a:extLst>
            </p:cNvPr>
            <p:cNvSpPr/>
            <p:nvPr/>
          </p:nvSpPr>
          <p:spPr>
            <a:xfrm>
              <a:off x="8663444" y="1839608"/>
              <a:ext cx="137700" cy="137700"/>
            </a:xfrm>
            <a:custGeom>
              <a:avLst/>
              <a:gdLst>
                <a:gd name="connsiteX0" fmla="*/ 136956 w 137700"/>
                <a:gd name="connsiteY0" fmla="*/ 68956 h 137700"/>
                <a:gd name="connsiteX1" fmla="*/ 68956 w 137700"/>
                <a:gd name="connsiteY1" fmla="*/ 136956 h 137700"/>
                <a:gd name="connsiteX2" fmla="*/ 956 w 137700"/>
                <a:gd name="connsiteY2" fmla="*/ 68956 h 137700"/>
                <a:gd name="connsiteX3" fmla="*/ 68956 w 137700"/>
                <a:gd name="connsiteY3" fmla="*/ 956 h 137700"/>
                <a:gd name="connsiteX4" fmla="*/ 136956 w 137700"/>
                <a:gd name="connsiteY4" fmla="*/ 68956 h 13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00" h="137700">
                  <a:moveTo>
                    <a:pt x="136956" y="68956"/>
                  </a:moveTo>
                  <a:cubicBezTo>
                    <a:pt x="136956" y="106511"/>
                    <a:pt x="106511" y="136956"/>
                    <a:pt x="68956" y="136956"/>
                  </a:cubicBezTo>
                  <a:cubicBezTo>
                    <a:pt x="31401" y="136956"/>
                    <a:pt x="956" y="106511"/>
                    <a:pt x="956" y="68956"/>
                  </a:cubicBezTo>
                  <a:cubicBezTo>
                    <a:pt x="956" y="31401"/>
                    <a:pt x="31401" y="956"/>
                    <a:pt x="68956" y="956"/>
                  </a:cubicBezTo>
                  <a:cubicBezTo>
                    <a:pt x="106511" y="956"/>
                    <a:pt x="136956" y="31401"/>
                    <a:pt x="136956" y="68956"/>
                  </a:cubicBezTo>
                  <a:close/>
                </a:path>
              </a:pathLst>
            </a:custGeom>
            <a:solidFill>
              <a:srgbClr val="000000"/>
            </a:solidFill>
            <a:ln w="9525" cap="flat">
              <a:noFill/>
              <a:prstDash val="solid"/>
              <a:miter/>
            </a:ln>
          </p:spPr>
          <p:txBody>
            <a:bodyPr rtlCol="0" anchor="ctr"/>
            <a:lstStyle/>
            <a:p>
              <a:endParaRPr lang="sv-SE"/>
            </a:p>
          </p:txBody>
        </p:sp>
        <p:sp>
          <p:nvSpPr>
            <p:cNvPr id="16" name="Forma libre 343">
              <a:extLst>
                <a:ext uri="{FF2B5EF4-FFF2-40B4-BE49-F238E27FC236}">
                  <a16:creationId xmlns:a16="http://schemas.microsoft.com/office/drawing/2014/main" id="{DE45E40D-DE2F-99CD-F2E8-32C868AE2D67}"/>
                </a:ext>
              </a:extLst>
            </p:cNvPr>
            <p:cNvSpPr/>
            <p:nvPr/>
          </p:nvSpPr>
          <p:spPr>
            <a:xfrm>
              <a:off x="8609044" y="1989209"/>
              <a:ext cx="246076" cy="123675"/>
            </a:xfrm>
            <a:custGeom>
              <a:avLst/>
              <a:gdLst>
                <a:gd name="connsiteX0" fmla="*/ 216378 w 246075"/>
                <a:gd name="connsiteY0" fmla="*/ 29019 h 123675"/>
                <a:gd name="connsiteX1" fmla="*/ 123357 w 246075"/>
                <a:gd name="connsiteY1" fmla="*/ 956 h 123675"/>
                <a:gd name="connsiteX2" fmla="*/ 30335 w 246075"/>
                <a:gd name="connsiteY2" fmla="*/ 29019 h 123675"/>
                <a:gd name="connsiteX3" fmla="*/ 956 w 246075"/>
                <a:gd name="connsiteY3" fmla="*/ 83193 h 123675"/>
                <a:gd name="connsiteX4" fmla="*/ 956 w 246075"/>
                <a:gd name="connsiteY4" fmla="*/ 91905 h 123675"/>
                <a:gd name="connsiteX5" fmla="*/ 30095 w 246075"/>
                <a:gd name="connsiteY5" fmla="*/ 123355 h 123675"/>
                <a:gd name="connsiteX6" fmla="*/ 216618 w 246075"/>
                <a:gd name="connsiteY6" fmla="*/ 123355 h 123675"/>
                <a:gd name="connsiteX7" fmla="*/ 245757 w 246075"/>
                <a:gd name="connsiteY7" fmla="*/ 91905 h 123675"/>
                <a:gd name="connsiteX8" fmla="*/ 245757 w 246075"/>
                <a:gd name="connsiteY8" fmla="*/ 83193 h 123675"/>
                <a:gd name="connsiteX9" fmla="*/ 216378 w 246075"/>
                <a:gd name="connsiteY9" fmla="*/ 29019 h 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075" h="123675">
                  <a:moveTo>
                    <a:pt x="216378" y="29019"/>
                  </a:moveTo>
                  <a:cubicBezTo>
                    <a:pt x="194664" y="16215"/>
                    <a:pt x="160903" y="956"/>
                    <a:pt x="123357" y="956"/>
                  </a:cubicBezTo>
                  <a:cubicBezTo>
                    <a:pt x="85810" y="956"/>
                    <a:pt x="52050" y="16217"/>
                    <a:pt x="30335" y="29019"/>
                  </a:cubicBezTo>
                  <a:cubicBezTo>
                    <a:pt x="12206" y="39710"/>
                    <a:pt x="956" y="60468"/>
                    <a:pt x="956" y="83193"/>
                  </a:cubicBezTo>
                  <a:lnTo>
                    <a:pt x="956" y="91905"/>
                  </a:lnTo>
                  <a:cubicBezTo>
                    <a:pt x="956" y="109250"/>
                    <a:pt x="14025" y="123355"/>
                    <a:pt x="30095" y="123355"/>
                  </a:cubicBezTo>
                  <a:lnTo>
                    <a:pt x="216618" y="123355"/>
                  </a:lnTo>
                  <a:cubicBezTo>
                    <a:pt x="232688" y="123355"/>
                    <a:pt x="245757" y="109250"/>
                    <a:pt x="245757" y="91905"/>
                  </a:cubicBezTo>
                  <a:lnTo>
                    <a:pt x="245757" y="83193"/>
                  </a:lnTo>
                  <a:cubicBezTo>
                    <a:pt x="245757" y="60468"/>
                    <a:pt x="234508" y="39710"/>
                    <a:pt x="216378" y="29019"/>
                  </a:cubicBezTo>
                  <a:close/>
                </a:path>
              </a:pathLst>
            </a:custGeom>
            <a:solidFill>
              <a:srgbClr val="000000"/>
            </a:solidFill>
            <a:ln w="9525" cap="flat">
              <a:noFill/>
              <a:prstDash val="solid"/>
              <a:miter/>
            </a:ln>
          </p:spPr>
          <p:txBody>
            <a:bodyPr rtlCol="0" anchor="ctr"/>
            <a:lstStyle/>
            <a:p>
              <a:endParaRPr lang="sv-SE"/>
            </a:p>
          </p:txBody>
        </p:sp>
        <p:sp>
          <p:nvSpPr>
            <p:cNvPr id="18" name="Forma libre 344">
              <a:extLst>
                <a:ext uri="{FF2B5EF4-FFF2-40B4-BE49-F238E27FC236}">
                  <a16:creationId xmlns:a16="http://schemas.microsoft.com/office/drawing/2014/main" id="{59A44B6F-C510-E372-9B25-02D682209B2A}"/>
                </a:ext>
              </a:extLst>
            </p:cNvPr>
            <p:cNvSpPr/>
            <p:nvPr/>
          </p:nvSpPr>
          <p:spPr>
            <a:xfrm>
              <a:off x="9017045" y="1839608"/>
              <a:ext cx="137700" cy="137700"/>
            </a:xfrm>
            <a:custGeom>
              <a:avLst/>
              <a:gdLst>
                <a:gd name="connsiteX0" fmla="*/ 136956 w 137700"/>
                <a:gd name="connsiteY0" fmla="*/ 68956 h 137700"/>
                <a:gd name="connsiteX1" fmla="*/ 68956 w 137700"/>
                <a:gd name="connsiteY1" fmla="*/ 136956 h 137700"/>
                <a:gd name="connsiteX2" fmla="*/ 956 w 137700"/>
                <a:gd name="connsiteY2" fmla="*/ 68956 h 137700"/>
                <a:gd name="connsiteX3" fmla="*/ 68956 w 137700"/>
                <a:gd name="connsiteY3" fmla="*/ 956 h 137700"/>
                <a:gd name="connsiteX4" fmla="*/ 136956 w 137700"/>
                <a:gd name="connsiteY4" fmla="*/ 68956 h 13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700" h="137700">
                  <a:moveTo>
                    <a:pt x="136956" y="68956"/>
                  </a:moveTo>
                  <a:cubicBezTo>
                    <a:pt x="136956" y="106511"/>
                    <a:pt x="106511" y="136956"/>
                    <a:pt x="68956" y="136956"/>
                  </a:cubicBezTo>
                  <a:cubicBezTo>
                    <a:pt x="31401" y="136956"/>
                    <a:pt x="956" y="106511"/>
                    <a:pt x="956" y="68956"/>
                  </a:cubicBezTo>
                  <a:cubicBezTo>
                    <a:pt x="956" y="31401"/>
                    <a:pt x="31401" y="956"/>
                    <a:pt x="68956" y="956"/>
                  </a:cubicBezTo>
                  <a:cubicBezTo>
                    <a:pt x="106511" y="956"/>
                    <a:pt x="136956" y="31401"/>
                    <a:pt x="136956" y="68956"/>
                  </a:cubicBezTo>
                  <a:close/>
                </a:path>
              </a:pathLst>
            </a:custGeom>
            <a:solidFill>
              <a:srgbClr val="000000"/>
            </a:solidFill>
            <a:ln w="9525" cap="flat">
              <a:noFill/>
              <a:prstDash val="solid"/>
              <a:miter/>
            </a:ln>
          </p:spPr>
          <p:txBody>
            <a:bodyPr rtlCol="0" anchor="ctr"/>
            <a:lstStyle/>
            <a:p>
              <a:endParaRPr lang="sv-SE"/>
            </a:p>
          </p:txBody>
        </p:sp>
        <p:sp>
          <p:nvSpPr>
            <p:cNvPr id="19" name="Forma libre 345">
              <a:extLst>
                <a:ext uri="{FF2B5EF4-FFF2-40B4-BE49-F238E27FC236}">
                  <a16:creationId xmlns:a16="http://schemas.microsoft.com/office/drawing/2014/main" id="{5A1FB007-65FB-8BD8-FC38-60BE4CC70D4F}"/>
                </a:ext>
              </a:extLst>
            </p:cNvPr>
            <p:cNvSpPr/>
            <p:nvPr/>
          </p:nvSpPr>
          <p:spPr>
            <a:xfrm>
              <a:off x="8962646" y="1989209"/>
              <a:ext cx="246076" cy="123675"/>
            </a:xfrm>
            <a:custGeom>
              <a:avLst/>
              <a:gdLst>
                <a:gd name="connsiteX0" fmla="*/ 216378 w 246075"/>
                <a:gd name="connsiteY0" fmla="*/ 29019 h 123675"/>
                <a:gd name="connsiteX1" fmla="*/ 123357 w 246075"/>
                <a:gd name="connsiteY1" fmla="*/ 956 h 123675"/>
                <a:gd name="connsiteX2" fmla="*/ 30335 w 246075"/>
                <a:gd name="connsiteY2" fmla="*/ 29019 h 123675"/>
                <a:gd name="connsiteX3" fmla="*/ 956 w 246075"/>
                <a:gd name="connsiteY3" fmla="*/ 83194 h 123675"/>
                <a:gd name="connsiteX4" fmla="*/ 956 w 246075"/>
                <a:gd name="connsiteY4" fmla="*/ 91906 h 123675"/>
                <a:gd name="connsiteX5" fmla="*/ 30095 w 246075"/>
                <a:gd name="connsiteY5" fmla="*/ 123357 h 123675"/>
                <a:gd name="connsiteX6" fmla="*/ 216618 w 246075"/>
                <a:gd name="connsiteY6" fmla="*/ 123357 h 123675"/>
                <a:gd name="connsiteX7" fmla="*/ 245757 w 246075"/>
                <a:gd name="connsiteY7" fmla="*/ 91906 h 123675"/>
                <a:gd name="connsiteX8" fmla="*/ 245757 w 246075"/>
                <a:gd name="connsiteY8" fmla="*/ 83194 h 123675"/>
                <a:gd name="connsiteX9" fmla="*/ 216378 w 246075"/>
                <a:gd name="connsiteY9" fmla="*/ 29019 h 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075" h="123675">
                  <a:moveTo>
                    <a:pt x="216378" y="29019"/>
                  </a:moveTo>
                  <a:cubicBezTo>
                    <a:pt x="194664" y="16215"/>
                    <a:pt x="160903" y="956"/>
                    <a:pt x="123357" y="956"/>
                  </a:cubicBezTo>
                  <a:cubicBezTo>
                    <a:pt x="85810" y="956"/>
                    <a:pt x="52049" y="16217"/>
                    <a:pt x="30335" y="29019"/>
                  </a:cubicBezTo>
                  <a:cubicBezTo>
                    <a:pt x="12206" y="39710"/>
                    <a:pt x="956" y="60470"/>
                    <a:pt x="956" y="83194"/>
                  </a:cubicBezTo>
                  <a:lnTo>
                    <a:pt x="956" y="91906"/>
                  </a:lnTo>
                  <a:cubicBezTo>
                    <a:pt x="956" y="109251"/>
                    <a:pt x="14025" y="123357"/>
                    <a:pt x="30095" y="123357"/>
                  </a:cubicBezTo>
                  <a:lnTo>
                    <a:pt x="216618" y="123357"/>
                  </a:lnTo>
                  <a:cubicBezTo>
                    <a:pt x="232688" y="123357"/>
                    <a:pt x="245757" y="109251"/>
                    <a:pt x="245757" y="91906"/>
                  </a:cubicBezTo>
                  <a:lnTo>
                    <a:pt x="245757" y="83194"/>
                  </a:lnTo>
                  <a:cubicBezTo>
                    <a:pt x="245756" y="60468"/>
                    <a:pt x="234506" y="39710"/>
                    <a:pt x="216378" y="29019"/>
                  </a:cubicBezTo>
                  <a:close/>
                </a:path>
              </a:pathLst>
            </a:custGeom>
            <a:solidFill>
              <a:srgbClr val="000000"/>
            </a:solidFill>
            <a:ln w="9525" cap="flat">
              <a:noFill/>
              <a:prstDash val="solid"/>
              <a:miter/>
            </a:ln>
          </p:spPr>
          <p:txBody>
            <a:bodyPr rtlCol="0" anchor="ctr"/>
            <a:lstStyle/>
            <a:p>
              <a:endParaRPr lang="sv-SE"/>
            </a:p>
          </p:txBody>
        </p:sp>
        <p:sp>
          <p:nvSpPr>
            <p:cNvPr id="20" name="Forma libre 346">
              <a:extLst>
                <a:ext uri="{FF2B5EF4-FFF2-40B4-BE49-F238E27FC236}">
                  <a16:creationId xmlns:a16="http://schemas.microsoft.com/office/drawing/2014/main" id="{182F75F0-9E36-BFAA-AD95-C817D4A8A11D}"/>
                </a:ext>
              </a:extLst>
            </p:cNvPr>
            <p:cNvSpPr/>
            <p:nvPr/>
          </p:nvSpPr>
          <p:spPr>
            <a:xfrm>
              <a:off x="8826643" y="1812408"/>
              <a:ext cx="164476" cy="164476"/>
            </a:xfrm>
            <a:custGeom>
              <a:avLst/>
              <a:gdLst>
                <a:gd name="connsiteX0" fmla="*/ 150545 w 164475"/>
                <a:gd name="connsiteY0" fmla="*/ 164157 h 164475"/>
                <a:gd name="connsiteX1" fmla="*/ 161184 w 164475"/>
                <a:gd name="connsiteY1" fmla="*/ 159057 h 164475"/>
                <a:gd name="connsiteX2" fmla="*/ 159058 w 164475"/>
                <a:gd name="connsiteY2" fmla="*/ 139932 h 164475"/>
                <a:gd name="connsiteX3" fmla="*/ 96158 w 164475"/>
                <a:gd name="connsiteY3" fmla="*/ 89612 h 164475"/>
                <a:gd name="connsiteX4" fmla="*/ 96158 w 164475"/>
                <a:gd name="connsiteY4" fmla="*/ 14557 h 164475"/>
                <a:gd name="connsiteX5" fmla="*/ 82558 w 164475"/>
                <a:gd name="connsiteY5" fmla="*/ 956 h 164475"/>
                <a:gd name="connsiteX6" fmla="*/ 68957 w 164475"/>
                <a:gd name="connsiteY6" fmla="*/ 14555 h 164475"/>
                <a:gd name="connsiteX7" fmla="*/ 68957 w 164475"/>
                <a:gd name="connsiteY7" fmla="*/ 89621 h 164475"/>
                <a:gd name="connsiteX8" fmla="*/ 6058 w 164475"/>
                <a:gd name="connsiteY8" fmla="*/ 139930 h 164475"/>
                <a:gd name="connsiteX9" fmla="*/ 3932 w 164475"/>
                <a:gd name="connsiteY9" fmla="*/ 159055 h 164475"/>
                <a:gd name="connsiteX10" fmla="*/ 14571 w 164475"/>
                <a:gd name="connsiteY10" fmla="*/ 164156 h 164475"/>
                <a:gd name="connsiteX11" fmla="*/ 23057 w 164475"/>
                <a:gd name="connsiteY11" fmla="*/ 161181 h 164475"/>
                <a:gd name="connsiteX12" fmla="*/ 82558 w 164475"/>
                <a:gd name="connsiteY12" fmla="*/ 113581 h 164475"/>
                <a:gd name="connsiteX13" fmla="*/ 142057 w 164475"/>
                <a:gd name="connsiteY13" fmla="*/ 161181 h 164475"/>
                <a:gd name="connsiteX14" fmla="*/ 150545 w 164475"/>
                <a:gd name="connsiteY14" fmla="*/ 164157 h 16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4475" h="164475">
                  <a:moveTo>
                    <a:pt x="150545" y="164157"/>
                  </a:moveTo>
                  <a:cubicBezTo>
                    <a:pt x="154542" y="164157"/>
                    <a:pt x="158487" y="162404"/>
                    <a:pt x="161184" y="159057"/>
                  </a:cubicBezTo>
                  <a:cubicBezTo>
                    <a:pt x="165872" y="153187"/>
                    <a:pt x="164916" y="144633"/>
                    <a:pt x="159058" y="139932"/>
                  </a:cubicBezTo>
                  <a:lnTo>
                    <a:pt x="96158" y="89612"/>
                  </a:lnTo>
                  <a:lnTo>
                    <a:pt x="96158" y="14557"/>
                  </a:lnTo>
                  <a:cubicBezTo>
                    <a:pt x="96158" y="7039"/>
                    <a:pt x="90075" y="956"/>
                    <a:pt x="82558" y="956"/>
                  </a:cubicBezTo>
                  <a:cubicBezTo>
                    <a:pt x="75041" y="956"/>
                    <a:pt x="68957" y="7038"/>
                    <a:pt x="68957" y="14555"/>
                  </a:cubicBezTo>
                  <a:lnTo>
                    <a:pt x="68957" y="89621"/>
                  </a:lnTo>
                  <a:lnTo>
                    <a:pt x="6058" y="139930"/>
                  </a:lnTo>
                  <a:cubicBezTo>
                    <a:pt x="200" y="144633"/>
                    <a:pt x="-756" y="153185"/>
                    <a:pt x="3932" y="159055"/>
                  </a:cubicBezTo>
                  <a:cubicBezTo>
                    <a:pt x="6629" y="162402"/>
                    <a:pt x="10572" y="164156"/>
                    <a:pt x="14571" y="164156"/>
                  </a:cubicBezTo>
                  <a:cubicBezTo>
                    <a:pt x="17545" y="164156"/>
                    <a:pt x="20548" y="163187"/>
                    <a:pt x="23057" y="161181"/>
                  </a:cubicBezTo>
                  <a:lnTo>
                    <a:pt x="82558" y="113581"/>
                  </a:lnTo>
                  <a:lnTo>
                    <a:pt x="142057" y="161181"/>
                  </a:lnTo>
                  <a:cubicBezTo>
                    <a:pt x="144568" y="163187"/>
                    <a:pt x="147569" y="164157"/>
                    <a:pt x="150545" y="164157"/>
                  </a:cubicBezTo>
                  <a:close/>
                </a:path>
              </a:pathLst>
            </a:custGeom>
            <a:solidFill>
              <a:srgbClr val="000000"/>
            </a:solidFill>
            <a:ln w="9525" cap="flat">
              <a:noFill/>
              <a:prstDash val="solid"/>
              <a:miter/>
            </a:ln>
          </p:spPr>
          <p:txBody>
            <a:bodyPr rtlCol="0" anchor="ctr"/>
            <a:lstStyle/>
            <a:p>
              <a:endParaRPr lang="sv-SE"/>
            </a:p>
          </p:txBody>
        </p:sp>
      </p:grpSp>
      <p:sp>
        <p:nvSpPr>
          <p:cNvPr id="21" name="Rubrik 2">
            <a:extLst>
              <a:ext uri="{FF2B5EF4-FFF2-40B4-BE49-F238E27FC236}">
                <a16:creationId xmlns:a16="http://schemas.microsoft.com/office/drawing/2014/main" id="{53D356EC-5C03-F274-DAB2-0496B12F2D38}"/>
              </a:ext>
            </a:extLst>
          </p:cNvPr>
          <p:cNvSpPr txBox="1">
            <a:spLocks/>
          </p:cNvSpPr>
          <p:nvPr/>
        </p:nvSpPr>
        <p:spPr>
          <a:xfrm>
            <a:off x="1633890" y="469171"/>
            <a:ext cx="8877072" cy="907193"/>
          </a:xfrm>
          <a:prstGeom prst="rect">
            <a:avLst/>
          </a:prstGeom>
        </p:spPr>
        <p:txBody>
          <a:bodyPr/>
          <a:lstStyle>
            <a:lvl1pPr algn="l" defTabSz="914423" rtl="0" eaLnBrk="1" latinLnBrk="0" hangingPunct="1">
              <a:lnSpc>
                <a:spcPct val="90000"/>
              </a:lnSpc>
              <a:spcBef>
                <a:spcPct val="0"/>
              </a:spcBef>
              <a:buNone/>
              <a:defRPr sz="2800" b="1" kern="1200">
                <a:solidFill>
                  <a:schemeClr val="tx1"/>
                </a:solidFill>
                <a:latin typeface="+mj-lt"/>
                <a:ea typeface="Verdana" panose="020B0604030504040204" pitchFamily="34" charset="0"/>
                <a:cs typeface="Verdana" panose="020B0604030504040204" pitchFamily="34" charset="0"/>
              </a:defRPr>
            </a:lvl1pPr>
          </a:lstStyle>
          <a:p>
            <a:r>
              <a:rPr lang="sv-SE"/>
              <a:t>Steg för utveckling</a:t>
            </a:r>
          </a:p>
        </p:txBody>
      </p:sp>
    </p:spTree>
    <p:extLst>
      <p:ext uri="{BB962C8B-B14F-4D97-AF65-F5344CB8AC3E}">
        <p14:creationId xmlns:p14="http://schemas.microsoft.com/office/powerpoint/2010/main" val="2145889680"/>
      </p:ext>
    </p:extLst>
  </p:cSld>
  <p:clrMapOvr>
    <a:masterClrMapping/>
  </p:clrMapOvr>
</p:sld>
</file>

<file path=ppt/theme/theme1.xml><?xml version="1.0" encoding="utf-8"?>
<a:theme xmlns:a="http://schemas.openxmlformats.org/drawingml/2006/main" name="Office-tema">
  <a:themeElements>
    <a:clrScheme name="Enkätfabriken">
      <a:dk1>
        <a:srgbClr val="000000"/>
      </a:dk1>
      <a:lt1>
        <a:srgbClr val="FFFFFF"/>
      </a:lt1>
      <a:dk2>
        <a:srgbClr val="565655"/>
      </a:dk2>
      <a:lt2>
        <a:srgbClr val="F6F6F6"/>
      </a:lt2>
      <a:accent1>
        <a:srgbClr val="9DCC8F"/>
      </a:accent1>
      <a:accent2>
        <a:srgbClr val="64B34B"/>
      </a:accent2>
      <a:accent3>
        <a:srgbClr val="F29559"/>
      </a:accent3>
      <a:accent4>
        <a:srgbClr val="EA5901"/>
      </a:accent4>
      <a:accent5>
        <a:srgbClr val="85C5CB"/>
      </a:accent5>
      <a:accent6>
        <a:srgbClr val="F6E183"/>
      </a:accent6>
      <a:hlink>
        <a:srgbClr val="64B34B"/>
      </a:hlink>
      <a:folHlink>
        <a:srgbClr val="9DC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ll 2022 - Bredbild" id="{A460774E-2E8A-2C43-82A2-13C413E2B282}" vid="{90D41C17-6096-C84D-9A9C-19E4650ACF67}"/>
    </a:ext>
  </a:extLst>
</a:theme>
</file>

<file path=ppt/theme/theme2.xml><?xml version="1.0" encoding="utf-8"?>
<a:theme xmlns:a="http://schemas.openxmlformats.org/drawingml/2006/main" name="1_Office-tema">
  <a:themeElements>
    <a:clrScheme name="Enkätfabriken">
      <a:dk1>
        <a:srgbClr val="000000"/>
      </a:dk1>
      <a:lt1>
        <a:srgbClr val="FFFFFF"/>
      </a:lt1>
      <a:dk2>
        <a:srgbClr val="565655"/>
      </a:dk2>
      <a:lt2>
        <a:srgbClr val="F6F6F6"/>
      </a:lt2>
      <a:accent1>
        <a:srgbClr val="9DCC8F"/>
      </a:accent1>
      <a:accent2>
        <a:srgbClr val="64B34B"/>
      </a:accent2>
      <a:accent3>
        <a:srgbClr val="F29559"/>
      </a:accent3>
      <a:accent4>
        <a:srgbClr val="EA5901"/>
      </a:accent4>
      <a:accent5>
        <a:srgbClr val="85C5CB"/>
      </a:accent5>
      <a:accent6>
        <a:srgbClr val="F6E183"/>
      </a:accent6>
      <a:hlink>
        <a:srgbClr val="64B34B"/>
      </a:hlink>
      <a:folHlink>
        <a:srgbClr val="9DC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ll 2022 - Bredbild" id="{A460774E-2E8A-2C43-82A2-13C413E2B282}" vid="{33981330-5E90-8649-AA64-1FF1D2FD04D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Office-tema</Template>
  <TotalTime>3362</TotalTime>
  <Words>2430</Words>
  <Application>Microsoft Office PowerPoint</Application>
  <PresentationFormat>Bredbild</PresentationFormat>
  <Paragraphs>365</Paragraphs>
  <Slides>33</Slides>
  <Notes>17</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33</vt:i4>
      </vt:variant>
    </vt:vector>
  </HeadingPairs>
  <TitlesOfParts>
    <vt:vector size="40" baseType="lpstr">
      <vt:lpstr>Arial</vt:lpstr>
      <vt:lpstr>Arial Black</vt:lpstr>
      <vt:lpstr>Calibri</vt:lpstr>
      <vt:lpstr>Courier New</vt:lpstr>
      <vt:lpstr>Systemtypsnitt normalt</vt:lpstr>
      <vt:lpstr>Office-tema</vt:lpstr>
      <vt:lpstr>1_Office-tema</vt:lpstr>
      <vt:lpstr>Insikt</vt:lpstr>
      <vt:lpstr>Strängnäs resultat Insikt</vt:lpstr>
      <vt:lpstr>PowerPoint-presentation</vt:lpstr>
      <vt:lpstr>Utveckling över tid</vt:lpstr>
      <vt:lpstr>Myndighetsområden</vt:lpstr>
      <vt:lpstr>Totalt – NKI och index</vt:lpstr>
      <vt:lpstr>Genomgång av resultat</vt:lpstr>
      <vt:lpstr>Insikt leder till utveckling</vt:lpstr>
      <vt:lpstr>PowerPoint-presentation</vt:lpstr>
      <vt:lpstr>Steg 1: Analys</vt:lpstr>
      <vt:lpstr>Sambandsanalys</vt:lpstr>
      <vt:lpstr>Starkt samband</vt:lpstr>
      <vt:lpstr>Svagt samband</vt:lpstr>
      <vt:lpstr>Samband Insikt</vt:lpstr>
      <vt:lpstr>Åtgärdsmatris</vt:lpstr>
      <vt:lpstr>Modell mer i detalj</vt:lpstr>
      <vt:lpstr>Fördjupning</vt:lpstr>
      <vt:lpstr>Fördjupning genom segmentering</vt:lpstr>
      <vt:lpstr>Segmentering</vt:lpstr>
      <vt:lpstr>Segmenteringen</vt:lpstr>
      <vt:lpstr>Segment miljö och hälsa</vt:lpstr>
      <vt:lpstr>Segment bygglov</vt:lpstr>
      <vt:lpstr>Segment servering</vt:lpstr>
      <vt:lpstr>Segment livsmedel</vt:lpstr>
      <vt:lpstr>Starkt positiva</vt:lpstr>
      <vt:lpstr>Starkt kritiska</vt:lpstr>
      <vt:lpstr>Fritext</vt:lpstr>
      <vt:lpstr>Fritext</vt:lpstr>
      <vt:lpstr>Fritext</vt:lpstr>
      <vt:lpstr>Övergripande slutsatser</vt:lpstr>
      <vt:lpstr>Bakom rapporten</vt:lpstr>
      <vt:lpstr>Enkätfabriken</vt:lpstr>
      <vt:lpstr>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Rapportrubrik</dc:title>
  <dc:creator>Erik Granberg</dc:creator>
  <cp:lastModifiedBy>Gunilla Malm</cp:lastModifiedBy>
  <cp:revision>155</cp:revision>
  <dcterms:created xsi:type="dcterms:W3CDTF">2022-04-12T19:42:08Z</dcterms:created>
  <dcterms:modified xsi:type="dcterms:W3CDTF">2023-05-08T06:19:15Z</dcterms:modified>
</cp:coreProperties>
</file>